
<file path=[Content_Types].xml><?xml version="1.0" encoding="utf-8"?>
<Types xmlns="http://schemas.openxmlformats.org/package/2006/content-types">
  <Default Extension="png" ContentType="image/png"/>
  <Default Extension="pdf" ContentType="application/pd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56" r:id="rId2"/>
    <p:sldId id="257" r:id="rId3"/>
    <p:sldId id="300" r:id="rId4"/>
    <p:sldId id="301" r:id="rId5"/>
    <p:sldId id="297" r:id="rId6"/>
    <p:sldId id="302" r:id="rId7"/>
    <p:sldId id="313" r:id="rId8"/>
    <p:sldId id="317" r:id="rId9"/>
    <p:sldId id="304" r:id="rId10"/>
    <p:sldId id="305" r:id="rId11"/>
    <p:sldId id="306" r:id="rId12"/>
    <p:sldId id="290" r:id="rId13"/>
    <p:sldId id="303" r:id="rId14"/>
    <p:sldId id="307" r:id="rId15"/>
    <p:sldId id="308" r:id="rId16"/>
    <p:sldId id="309" r:id="rId17"/>
    <p:sldId id="318" r:id="rId18"/>
    <p:sldId id="319" r:id="rId19"/>
    <p:sldId id="320" r:id="rId20"/>
    <p:sldId id="321" r:id="rId21"/>
    <p:sldId id="310" r:id="rId22"/>
    <p:sldId id="278" r:id="rId23"/>
    <p:sldId id="281" r:id="rId24"/>
    <p:sldId id="298" r:id="rId25"/>
    <p:sldId id="311" r:id="rId26"/>
    <p:sldId id="312" r:id="rId27"/>
    <p:sldId id="299"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B3B3"/>
    <a:srgbClr val="FF8C00"/>
    <a:srgbClr val="F79443"/>
    <a:srgbClr val="6495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72" d="100"/>
          <a:sy n="72" d="100"/>
        </p:scale>
        <p:origin x="-1326" y="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5D0A07-95A3-5240-A746-40860925F620}" type="datetimeFigureOut">
              <a:rPr lang="en-US" smtClean="0"/>
              <a:pPr/>
              <a:t>9/4/2013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CAAD932-D38D-3F4A-B6A5-91B90CF81E63}" type="slidenum">
              <a:rPr lang="en-US" smtClean="0"/>
              <a:pPr/>
              <a:t>‹#›</a:t>
            </a:fld>
            <a:endParaRPr lang="en-US"/>
          </a:p>
        </p:txBody>
      </p:sp>
    </p:spTree>
    <p:extLst>
      <p:ext uri="{BB962C8B-B14F-4D97-AF65-F5344CB8AC3E}">
        <p14:creationId xmlns:p14="http://schemas.microsoft.com/office/powerpoint/2010/main" val="12145646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44F396-BF74-4C2E-96E0-0970CB629711}" type="datetimeFigureOut">
              <a:rPr lang="en-US" smtClean="0"/>
              <a:pPr/>
              <a:t>9/4/2013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A50075-3B9D-4688-BD62-66CAE14CFB5F}" type="slidenum">
              <a:rPr lang="en-US" smtClean="0"/>
              <a:pPr/>
              <a:t>‹#›</a:t>
            </a:fld>
            <a:endParaRPr lang="en-US"/>
          </a:p>
        </p:txBody>
      </p:sp>
    </p:spTree>
    <p:extLst>
      <p:ext uri="{BB962C8B-B14F-4D97-AF65-F5344CB8AC3E}">
        <p14:creationId xmlns:p14="http://schemas.microsoft.com/office/powerpoint/2010/main" val="429227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Stress dealing with problems before they are problems, getting ahead</a:t>
            </a:r>
            <a:r>
              <a:rPr lang="en-US" baseline="0" dirty="0" smtClean="0"/>
              <a:t> of the game. All items listed could be used by a stranger wishing to find a child.</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Stress dealing with problems before they are problems, getting ahead</a:t>
            </a:r>
            <a:r>
              <a:rPr lang="en-US" baseline="0" dirty="0" smtClean="0"/>
              <a:t> of the game. Be a tech-teacher to their web-clueless parents.</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Smaller group of</a:t>
            </a:r>
            <a:r>
              <a:rPr lang="en-US" baseline="0" dirty="0" smtClean="0"/>
              <a:t> friends means more relevant info to your life</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Friends</a:t>
            </a:r>
            <a:r>
              <a:rPr lang="en-US" baseline="0" dirty="0" smtClean="0"/>
              <a:t> only makes sure that only their approved friends can see their photos and updates.</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mean or hurtful post which</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reveals that the kids family is going to be gone for vacation and gives</a:t>
            </a:r>
            <a:r>
              <a:rPr lang="en-US" baseline="0" dirty="0" smtClean="0"/>
              <a:t> the time they will be gone</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post reveals a phone number</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gives away an address. Feel free to change the address to one near where you are giving the presentation,</a:t>
            </a:r>
            <a:r>
              <a:rPr lang="en-US" baseline="0" dirty="0" smtClean="0"/>
              <a:t> but use a fictional address.</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Define it</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four factors</a:t>
            </a:r>
            <a:r>
              <a:rPr lang="en-US" baseline="0" dirty="0" smtClean="0"/>
              <a:t> that make </a:t>
            </a:r>
            <a:r>
              <a:rPr lang="en-US" baseline="0" dirty="0" err="1" smtClean="0"/>
              <a:t>Cyberbullying</a:t>
            </a:r>
            <a:r>
              <a:rPr lang="en-US" baseline="0" dirty="0" smtClean="0"/>
              <a:t> even worse than physical bullying</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Photo is of a parent responding directly to </a:t>
            </a:r>
            <a:r>
              <a:rPr lang="en-US" dirty="0" err="1" smtClean="0"/>
              <a:t>cyberbullies</a:t>
            </a:r>
            <a:r>
              <a:rPr lang="en-US" dirty="0" smtClean="0"/>
              <a:t>, which only makes the problem worse. Use the phrase “Don’t feed the trolls”</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Help: educate your parents about the Internet; chances are you know more than they do</a:t>
            </a:r>
          </a:p>
          <a:p>
            <a:r>
              <a:rPr lang="en-US" dirty="0" smtClean="0"/>
              <a:t>Help each other: stay safe</a:t>
            </a:r>
            <a:r>
              <a:rPr lang="en-US" baseline="0" dirty="0" smtClean="0"/>
              <a:t> from predators, stop </a:t>
            </a:r>
            <a:r>
              <a:rPr lang="en-US" baseline="0" dirty="0" err="1" smtClean="0"/>
              <a:t>cyberbullying</a:t>
            </a:r>
            <a:endParaRPr lang="en-US" baseline="0" dirty="0" smtClean="0"/>
          </a:p>
          <a:p>
            <a:r>
              <a:rPr lang="en-US" baseline="0" dirty="0" smtClean="0"/>
              <a:t>Communicate: tell if something bothers you</a:t>
            </a:r>
          </a:p>
          <a:p>
            <a:r>
              <a:rPr lang="en-US" baseline="0" dirty="0" smtClean="0"/>
              <a:t>Cooperate: with monitoring efforts of parents</a:t>
            </a:r>
          </a:p>
        </p:txBody>
      </p:sp>
      <p:sp>
        <p:nvSpPr>
          <p:cNvPr id="4" name="Slide Number Placeholder 3"/>
          <p:cNvSpPr>
            <a:spLocks noGrp="1"/>
          </p:cNvSpPr>
          <p:nvPr>
            <p:ph type="sldNum" sz="quarter" idx="10"/>
          </p:nvPr>
        </p:nvSpPr>
        <p:spPr/>
        <p:txBody>
          <a:bodyPr/>
          <a:lstStyle/>
          <a:p>
            <a:fld id="{3CA50075-3B9D-4688-BD62-66CAE14CFB5F}" type="slidenum">
              <a:rPr lang="en-US" smtClean="0"/>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Recent</a:t>
            </a:r>
            <a:r>
              <a:rPr lang="en-US" baseline="0" dirty="0" smtClean="0"/>
              <a:t> examples: Man in UK created 8 different fake </a:t>
            </a:r>
            <a:r>
              <a:rPr lang="en-US" baseline="0" dirty="0" err="1" smtClean="0"/>
              <a:t>Facebook</a:t>
            </a:r>
            <a:r>
              <a:rPr lang="en-US" baseline="0" dirty="0" smtClean="0"/>
              <a:t> profiles to groom “up to 1,000 kids”; NAMBLA pages found on </a:t>
            </a:r>
            <a:r>
              <a:rPr lang="en-US" baseline="0" dirty="0" err="1" smtClean="0"/>
              <a:t>Facebook</a:t>
            </a:r>
            <a:r>
              <a:rPr lang="en-US" baseline="0" dirty="0" smtClean="0"/>
              <a:t>; in </a:t>
            </a:r>
            <a:r>
              <a:rPr lang="en-US" baseline="0" dirty="0" err="1" smtClean="0"/>
              <a:t>sextortion</a:t>
            </a:r>
            <a:r>
              <a:rPr lang="en-US" baseline="0" dirty="0" smtClean="0"/>
              <a:t> cases kids are tricked into revealing themselves in some way, and then the person uses the digital content to blackmail them into other things; in other cases the kids are tricked into doing things for other reasons, such as believing someone hacked into their </a:t>
            </a:r>
            <a:r>
              <a:rPr lang="en-US" baseline="0" dirty="0" err="1" smtClean="0"/>
              <a:t>Facebook</a:t>
            </a:r>
            <a:r>
              <a:rPr lang="en-US" baseline="0" dirty="0" smtClean="0"/>
              <a:t> profile or can get them into trouble somehow.</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Much of the harm done to children could have been</a:t>
            </a:r>
            <a:r>
              <a:rPr lang="en-US" baseline="0" dirty="0" smtClean="0"/>
              <a:t> prevented if the kids just told a parent or authority figure</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Video chat is often used by people to blackmail kids into doing something they are not comfortable with. Why it is best to only video chat with family and close friends. Stress kids should not do anything that makes them uncomfortable,</a:t>
            </a:r>
            <a:r>
              <a:rPr lang="en-US" baseline="0" dirty="0" smtClean="0"/>
              <a:t> even for a boyfriend or girlfriend.</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Geolocation</a:t>
            </a:r>
            <a:r>
              <a:rPr lang="en-US" dirty="0" smtClean="0"/>
              <a:t> apps often broadcast a child’s location to a potentially wide network of people, depending on how careful the child has been with their privacy</a:t>
            </a:r>
            <a:r>
              <a:rPr lang="en-US" baseline="0" dirty="0" smtClean="0"/>
              <a:t> settings</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should be familiar to kids, but stress that piracy can result in lawsuits which could get them into a lot of trouble.</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can make a joke here about the photo ending</a:t>
            </a:r>
            <a:r>
              <a:rPr lang="en-US" baseline="0" dirty="0" smtClean="0"/>
              <a:t> up on </a:t>
            </a:r>
            <a:r>
              <a:rPr lang="en-US" baseline="0" dirty="0" err="1" smtClean="0"/>
              <a:t>awkwardfamilyphotos.com</a:t>
            </a:r>
            <a:r>
              <a:rPr lang="en-US" baseline="0" dirty="0" smtClean="0"/>
              <a:t>, lighten mood</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Glass house symbol</a:t>
            </a:r>
            <a:r>
              <a:rPr lang="en-US" baseline="0" dirty="0" smtClean="0"/>
              <a:t> for everything you do being visible: being on the Internet is like living in a glass house</a:t>
            </a:r>
            <a:endParaRPr lang="en-US" dirty="0"/>
          </a:p>
        </p:txBody>
      </p:sp>
      <p:sp>
        <p:nvSpPr>
          <p:cNvPr id="4" name="Slide Number Placeholder 3"/>
          <p:cNvSpPr>
            <a:spLocks noGrp="1"/>
          </p:cNvSpPr>
          <p:nvPr>
            <p:ph type="sldNum" sz="quarter" idx="10"/>
          </p:nvPr>
        </p:nvSpPr>
        <p:spPr/>
        <p:txBody>
          <a:bodyPr/>
          <a:lstStyle/>
          <a:p>
            <a:fld id="{3CA50075-3B9D-4688-BD62-66CAE14CFB5F}"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5CA4666-9B43-D446-B1E3-59F6626BF2EA}" type="datetimeFigureOut">
              <a:rPr lang="en-US" smtClean="0"/>
              <a:pPr/>
              <a:t>9/4/2013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CC346B-CE2B-ED48-99EC-32180440382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CA4666-9B43-D446-B1E3-59F6626BF2EA}" type="datetimeFigureOut">
              <a:rPr lang="en-US" smtClean="0"/>
              <a:pPr/>
              <a:t>9/4/2013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CC346B-CE2B-ED48-99EC-3218044038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CA4666-9B43-D446-B1E3-59F6626BF2EA}" type="datetimeFigureOut">
              <a:rPr lang="en-US" smtClean="0"/>
              <a:pPr/>
              <a:t>9/4/2013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CC346B-CE2B-ED48-99EC-3218044038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CA4666-9B43-D446-B1E3-59F6626BF2EA}" type="datetimeFigureOut">
              <a:rPr lang="en-US" smtClean="0"/>
              <a:pPr/>
              <a:t>9/4/2013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CC346B-CE2B-ED48-99EC-3218044038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CA4666-9B43-D446-B1E3-59F6626BF2EA}" type="datetimeFigureOut">
              <a:rPr lang="en-US" smtClean="0"/>
              <a:pPr/>
              <a:t>9/4/2013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CC346B-CE2B-ED48-99EC-3218044038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CA4666-9B43-D446-B1E3-59F6626BF2EA}" type="datetimeFigureOut">
              <a:rPr lang="en-US" smtClean="0"/>
              <a:pPr/>
              <a:t>9/4/2013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CC346B-CE2B-ED48-99EC-3218044038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5CA4666-9B43-D446-B1E3-59F6626BF2EA}" type="datetimeFigureOut">
              <a:rPr lang="en-US" smtClean="0"/>
              <a:pPr/>
              <a:t>9/4/2013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CC346B-CE2B-ED48-99EC-3218044038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CA4666-9B43-D446-B1E3-59F6626BF2EA}" type="datetimeFigureOut">
              <a:rPr lang="en-US" smtClean="0"/>
              <a:pPr/>
              <a:t>9/4/2013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CC346B-CE2B-ED48-99EC-3218044038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CA4666-9B43-D446-B1E3-59F6626BF2EA}" type="datetimeFigureOut">
              <a:rPr lang="en-US" smtClean="0"/>
              <a:pPr/>
              <a:t>9/4/2013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CC346B-CE2B-ED48-99EC-3218044038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A4666-9B43-D446-B1E3-59F6626BF2EA}" type="datetimeFigureOut">
              <a:rPr lang="en-US" smtClean="0"/>
              <a:pPr/>
              <a:t>9/4/2013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CC346B-CE2B-ED48-99EC-3218044038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A4666-9B43-D446-B1E3-59F6626BF2EA}" type="datetimeFigureOut">
              <a:rPr lang="en-US" smtClean="0"/>
              <a:pPr/>
              <a:t>9/4/2013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CC346B-CE2B-ED48-99EC-32180440382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CA4666-9B43-D446-B1E3-59F6626BF2EA}" type="datetimeFigureOut">
              <a:rPr lang="en-US" smtClean="0"/>
              <a:pPr/>
              <a:t>9/4/2013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CC346B-CE2B-ED48-99EC-3218044038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df"/><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3.pdf"/></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3" Type="http://schemas.openxmlformats.org/officeDocument/2006/relationships/image" Target="../media/image2.pdf"/><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1" y="2290285"/>
            <a:ext cx="9144000" cy="1538883"/>
          </a:xfrm>
          <a:prstGeom prst="rect">
            <a:avLst/>
          </a:prstGeom>
          <a:noFill/>
        </p:spPr>
        <p:txBody>
          <a:bodyPr wrap="square" rtlCol="0">
            <a:spAutoFit/>
          </a:bodyPr>
          <a:lstStyle/>
          <a:p>
            <a:pPr algn="ctr"/>
            <a:r>
              <a:rPr lang="en-US" sz="5400" b="1" smtClean="0">
                <a:solidFill>
                  <a:schemeClr val="bg1"/>
                </a:solidFill>
                <a:latin typeface="Arial" pitchFamily="34" charset="0"/>
                <a:cs typeface="Arial" pitchFamily="34" charset="0"/>
              </a:rPr>
              <a:t>Internet Safety</a:t>
            </a:r>
            <a:endParaRPr lang="en-US" sz="5400" b="1" dirty="0" smtClean="0">
              <a:solidFill>
                <a:schemeClr val="bg1"/>
              </a:solidFill>
              <a:latin typeface="Arial" pitchFamily="34" charset="0"/>
              <a:cs typeface="Arial" pitchFamily="34" charset="0"/>
            </a:endParaRPr>
          </a:p>
          <a:p>
            <a:pPr algn="ctr"/>
            <a:r>
              <a:rPr lang="en-US" sz="4000" dirty="0" smtClean="0">
                <a:solidFill>
                  <a:schemeClr val="bg1"/>
                </a:solidFill>
                <a:latin typeface="Arial" pitchFamily="34" charset="0"/>
                <a:cs typeface="Arial" pitchFamily="34" charset="0"/>
              </a:rPr>
              <a:t>Safely Navigating Uncharted Waters</a:t>
            </a:r>
            <a:endParaRPr lang="en-US" sz="4000" dirty="0">
              <a:solidFill>
                <a:schemeClr val="bg1"/>
              </a:solidFill>
              <a:latin typeface="Arial" pitchFamily="34" charset="0"/>
              <a:cs typeface="Arial" pitchFamily="34" charset="0"/>
            </a:endParaRPr>
          </a:p>
        </p:txBody>
      </p:sp>
      <p:pic>
        <p:nvPicPr>
          <p:cNvPr id="8" name="Picture 7" descr="IS_Logo.eps"/>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a:off x="6349828" y="5964961"/>
            <a:ext cx="2401022" cy="59013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Staying safe online</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9" y="1448010"/>
            <a:ext cx="4234620" cy="4834071"/>
          </a:xfrm>
          <a:prstGeom prst="rect">
            <a:avLst/>
          </a:prstGeom>
        </p:spPr>
        <p:txBody>
          <a:bodyPr vert="horz" lIns="91440" tIns="45720" rIns="91440" bIns="45720" rtlCol="0">
            <a:normAutofit/>
          </a:bodyPr>
          <a:lstStyle/>
          <a:p>
            <a:pPr marL="457200" indent="-457200">
              <a:spcAft>
                <a:spcPts val="1200"/>
              </a:spcAft>
            </a:pPr>
            <a:r>
              <a:rPr lang="en-US" sz="2800" b="1" dirty="0" smtClean="0">
                <a:latin typeface="Frutiger 55 Roman" pitchFamily="34" charset="0"/>
              </a:rPr>
              <a:t>Keep It in the Family</a:t>
            </a:r>
          </a:p>
          <a:p>
            <a:pPr marL="457200" indent="-457200">
              <a:spcAft>
                <a:spcPts val="1200"/>
              </a:spcAft>
              <a:buFont typeface="Arial"/>
              <a:buChar char="•"/>
            </a:pPr>
            <a:r>
              <a:rPr lang="en-US" sz="2400" dirty="0" smtClean="0">
                <a:latin typeface="Frutiger 55 Roman" pitchFamily="34" charset="0"/>
              </a:rPr>
              <a:t>Don’t share family photos without permission</a:t>
            </a:r>
          </a:p>
          <a:p>
            <a:pPr marL="457200" indent="-457200">
              <a:spcAft>
                <a:spcPts val="1200"/>
              </a:spcAft>
              <a:buFont typeface="Arial"/>
              <a:buChar char="•"/>
            </a:pPr>
            <a:r>
              <a:rPr lang="en-US" sz="2400" dirty="0" smtClean="0">
                <a:latin typeface="Frutiger 55 Roman" pitchFamily="34" charset="0"/>
              </a:rPr>
              <a:t>Ask before uploading</a:t>
            </a:r>
          </a:p>
        </p:txBody>
      </p:sp>
      <p:pic>
        <p:nvPicPr>
          <p:cNvPr id="6" name="Picture 5" descr="futuristic_computer.jpg"/>
          <p:cNvPicPr>
            <a:picLocks noChangeAspect="1"/>
          </p:cNvPicPr>
          <p:nvPr/>
        </p:nvPicPr>
        <p:blipFill>
          <a:blip r:embed="rId4"/>
          <a:stretch>
            <a:fillRect/>
          </a:stretch>
        </p:blipFill>
        <p:spPr bwMode="auto">
          <a:xfrm>
            <a:off x="5444268" y="1448010"/>
            <a:ext cx="3075936" cy="41656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Staying safe online</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9" y="1448010"/>
            <a:ext cx="4485072" cy="4834071"/>
          </a:xfrm>
          <a:prstGeom prst="rect">
            <a:avLst/>
          </a:prstGeom>
        </p:spPr>
        <p:txBody>
          <a:bodyPr vert="horz" lIns="91440" tIns="45720" rIns="91440" bIns="45720" rtlCol="0">
            <a:normAutofit/>
          </a:bodyPr>
          <a:lstStyle/>
          <a:p>
            <a:pPr marL="457200" indent="-457200">
              <a:spcAft>
                <a:spcPts val="1200"/>
              </a:spcAft>
            </a:pPr>
            <a:r>
              <a:rPr lang="en-US" sz="2800" b="1" dirty="0" smtClean="0">
                <a:latin typeface="Frutiger 55 Roman" pitchFamily="34" charset="0"/>
              </a:rPr>
              <a:t>Privacy? On the Web?</a:t>
            </a:r>
          </a:p>
          <a:p>
            <a:pPr marL="457200" indent="-457200">
              <a:spcAft>
                <a:spcPts val="1200"/>
              </a:spcAft>
              <a:buFont typeface="Arial"/>
              <a:buChar char="•"/>
            </a:pPr>
            <a:r>
              <a:rPr lang="en-US" sz="2400" dirty="0" smtClean="0">
                <a:latin typeface="Frutiger 55 Roman" pitchFamily="34" charset="0"/>
              </a:rPr>
              <a:t>All media is permanent</a:t>
            </a:r>
          </a:p>
          <a:p>
            <a:pPr marL="457200" indent="-457200">
              <a:spcAft>
                <a:spcPts val="1200"/>
              </a:spcAft>
              <a:buFont typeface="Arial"/>
              <a:buChar char="•"/>
            </a:pPr>
            <a:r>
              <a:rPr lang="en-US" sz="2400" dirty="0" smtClean="0">
                <a:latin typeface="Frutiger 55 Roman" pitchFamily="34" charset="0"/>
              </a:rPr>
              <a:t>All information is available</a:t>
            </a:r>
          </a:p>
          <a:p>
            <a:pPr marL="457200" indent="-457200">
              <a:spcAft>
                <a:spcPts val="1200"/>
              </a:spcAft>
              <a:buFont typeface="Arial"/>
              <a:buChar char="•"/>
            </a:pPr>
            <a:r>
              <a:rPr lang="en-US" sz="2400" dirty="0" smtClean="0">
                <a:latin typeface="Frutiger 55 Roman" pitchFamily="34" charset="0"/>
              </a:rPr>
              <a:t>If you don’t want people to know about it, don’t do it, and especially don’t do it online</a:t>
            </a:r>
          </a:p>
        </p:txBody>
      </p:sp>
      <p:pic>
        <p:nvPicPr>
          <p:cNvPr id="6" name="Picture 5" descr="futuristic_computer.jpg"/>
          <p:cNvPicPr>
            <a:picLocks noChangeAspect="1"/>
          </p:cNvPicPr>
          <p:nvPr/>
        </p:nvPicPr>
        <p:blipFill>
          <a:blip r:embed="rId4"/>
          <a:stretch>
            <a:fillRect/>
          </a:stretch>
        </p:blipFill>
        <p:spPr bwMode="auto">
          <a:xfrm>
            <a:off x="5444268" y="1448010"/>
            <a:ext cx="3075936" cy="2100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9699"/>
            <a:ext cx="5542452" cy="507831"/>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Staying safe online</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491952" y="1448010"/>
            <a:ext cx="3941846" cy="4834071"/>
          </a:xfrm>
          <a:prstGeom prst="rect">
            <a:avLst/>
          </a:prstGeom>
        </p:spPr>
        <p:txBody>
          <a:bodyPr vert="horz" lIns="91440" tIns="45720" rIns="91440" bIns="45720" rtlCol="0">
            <a:normAutofit/>
          </a:bodyPr>
          <a:lstStyle/>
          <a:p>
            <a:pPr marL="457200" indent="-457200">
              <a:spcAft>
                <a:spcPts val="1200"/>
              </a:spcAft>
            </a:pPr>
            <a:r>
              <a:rPr lang="en-US" sz="2800" b="1" dirty="0" smtClean="0">
                <a:latin typeface="Frutiger 55 Roman" pitchFamily="34" charset="0"/>
              </a:rPr>
              <a:t>Sign the </a:t>
            </a:r>
            <a:r>
              <a:rPr lang="en-US" sz="2800" b="1" dirty="0" err="1" smtClean="0">
                <a:latin typeface="Frutiger 55 Roman" pitchFamily="34" charset="0"/>
              </a:rPr>
              <a:t>Gameplan</a:t>
            </a:r>
            <a:endParaRPr lang="en-US" sz="2800" dirty="0" smtClean="0">
              <a:latin typeface="Frutiger 55 Roman" pitchFamily="34" charset="0"/>
            </a:endParaRPr>
          </a:p>
          <a:p>
            <a:pPr marL="457200" indent="-457200">
              <a:spcAft>
                <a:spcPts val="1200"/>
              </a:spcAft>
              <a:buFont typeface="Arial"/>
              <a:buChar char="•"/>
            </a:pPr>
            <a:r>
              <a:rPr lang="en-US" sz="2400" dirty="0" smtClean="0">
                <a:latin typeface="Frutiger 55 Roman" pitchFamily="34" charset="0"/>
              </a:rPr>
              <a:t>Work as a team</a:t>
            </a:r>
          </a:p>
          <a:p>
            <a:pPr marL="457200" indent="-457200">
              <a:spcAft>
                <a:spcPts val="1200"/>
              </a:spcAft>
              <a:buFont typeface="Arial"/>
              <a:buChar char="•"/>
            </a:pPr>
            <a:r>
              <a:rPr lang="en-US" sz="2400" dirty="0" smtClean="0">
                <a:latin typeface="Frutiger 55 Roman" pitchFamily="34" charset="0"/>
              </a:rPr>
              <a:t>Talk with your parents</a:t>
            </a:r>
          </a:p>
          <a:p>
            <a:pPr marL="457200" indent="-457200">
              <a:spcAft>
                <a:spcPts val="1200"/>
              </a:spcAft>
              <a:buFont typeface="Arial"/>
              <a:buChar char="•"/>
            </a:pPr>
            <a:r>
              <a:rPr lang="en-US" sz="2400" dirty="0" smtClean="0">
                <a:latin typeface="Frutiger 55 Roman" pitchFamily="34" charset="0"/>
              </a:rPr>
              <a:t>Be a tech-teacher</a:t>
            </a:r>
          </a:p>
          <a:p>
            <a:pPr marL="457200" indent="-457200">
              <a:spcAft>
                <a:spcPts val="1200"/>
              </a:spcAft>
              <a:buFont typeface="Arial"/>
              <a:buChar char="•"/>
            </a:pPr>
            <a:r>
              <a:rPr lang="en-US" sz="2400" dirty="0" smtClean="0">
                <a:latin typeface="Frutiger 55 Roman" pitchFamily="34" charset="0"/>
              </a:rPr>
              <a:t>Accept help (from parents, teachers, and law enforcement)</a:t>
            </a:r>
          </a:p>
          <a:p>
            <a:pPr marL="457200" indent="-457200">
              <a:spcAft>
                <a:spcPts val="1200"/>
              </a:spcAft>
              <a:buFont typeface="Arial"/>
              <a:buChar char="•"/>
            </a:pPr>
            <a:endParaRPr lang="en-US" sz="2000" dirty="0" smtClean="0">
              <a:latin typeface="Frutiger 55 Roman" pitchFamily="34" charset="0"/>
            </a:endParaRPr>
          </a:p>
        </p:txBody>
      </p:sp>
      <p:pic>
        <p:nvPicPr>
          <p:cNvPr id="6" name="Picture 5" descr="futuristic_computer.jpg"/>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4"/>
              <a:stretch>
                <a:fillRect/>
              </a:stretch>
            </p:blipFill>
          </mc:Choice>
          <mc:Fallback>
            <p:blipFill>
              <a:blip r:embed="rId5"/>
              <a:stretch>
                <a:fillRect/>
              </a:stretch>
            </p:blipFill>
          </mc:Fallback>
        </mc:AlternateContent>
        <p:spPr bwMode="auto">
          <a:xfrm>
            <a:off x="4699861" y="1448010"/>
            <a:ext cx="3929602" cy="5085370"/>
          </a:xfrm>
          <a:prstGeom prst="rect">
            <a:avLst/>
          </a:prstGeom>
          <a:noFill/>
          <a:ln w="9525">
            <a:noFill/>
            <a:miter lim="800000"/>
            <a:headEnd/>
            <a:tailEnd/>
          </a:ln>
          <a:effectLst>
            <a:outerShdw blurRad="152400" sx="102000" sy="102000" algn="ctr">
              <a:srgbClr val="000000">
                <a:alpha val="19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Contents</a:t>
            </a:r>
            <a:endParaRPr lang="en-US" sz="2700" b="1" cap="all" dirty="0">
              <a:solidFill>
                <a:schemeClr val="bg1"/>
              </a:solidFill>
              <a:latin typeface="Arial" pitchFamily="34" charset="0"/>
              <a:cs typeface="Arial" pitchFamily="34" charset="0"/>
            </a:endParaRPr>
          </a:p>
        </p:txBody>
      </p:sp>
      <p:sp>
        <p:nvSpPr>
          <p:cNvPr id="5" name="Text Box 3"/>
          <p:cNvSpPr txBox="1">
            <a:spLocks noChangeArrowheads="1"/>
          </p:cNvSpPr>
          <p:nvPr/>
        </p:nvSpPr>
        <p:spPr bwMode="auto">
          <a:xfrm>
            <a:off x="1332521" y="2417814"/>
            <a:ext cx="5675313" cy="366713"/>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spcBef>
                <a:spcPct val="50000"/>
              </a:spcBef>
              <a:defRPr/>
            </a:pPr>
            <a:endParaRPr lang="en-US" sz="1800" dirty="0">
              <a:latin typeface="Arial" pitchFamily="34" charset="0"/>
              <a:cs typeface="Arial" pitchFamily="34" charset="0"/>
            </a:endParaRPr>
          </a:p>
        </p:txBody>
      </p:sp>
      <p:sp>
        <p:nvSpPr>
          <p:cNvPr id="6" name="AutoShape 4"/>
          <p:cNvSpPr>
            <a:spLocks noChangeArrowheads="1"/>
          </p:cNvSpPr>
          <p:nvPr/>
        </p:nvSpPr>
        <p:spPr bwMode="auto">
          <a:xfrm>
            <a:off x="1151546" y="2473377"/>
            <a:ext cx="6873875" cy="476250"/>
          </a:xfrm>
          <a:prstGeom prst="roundRect">
            <a:avLst>
              <a:gd name="adj" fmla="val 16667"/>
            </a:avLst>
          </a:prstGeom>
          <a:solidFill>
            <a:srgbClr val="FF8C00">
              <a:alpha val="10000"/>
            </a:srgbClr>
          </a:solidFill>
          <a:ln w="12700">
            <a:solidFill>
              <a:srgbClr val="FF8C00"/>
            </a:solidFill>
            <a:round/>
            <a:headEnd/>
            <a:tailEnd/>
          </a:ln>
        </p:spPr>
        <p:txBody>
          <a:bodyPr wrap="none" anchor="ctr"/>
          <a:lstStyle/>
          <a:p>
            <a:pPr algn="ctr"/>
            <a:r>
              <a:rPr lang="en-US" sz="2500" b="1" dirty="0" smtClean="0">
                <a:solidFill>
                  <a:srgbClr val="B3B3B3"/>
                </a:solidFill>
                <a:latin typeface="Arial" pitchFamily="34" charset="0"/>
                <a:cs typeface="Arial" pitchFamily="34" charset="0"/>
              </a:rPr>
              <a:t>Staying Safe Online</a:t>
            </a:r>
            <a:endParaRPr lang="en-US" sz="2500" b="1" dirty="0">
              <a:solidFill>
                <a:srgbClr val="B3B3B3"/>
              </a:solidFill>
              <a:latin typeface="Arial" pitchFamily="34" charset="0"/>
              <a:cs typeface="Arial" pitchFamily="34" charset="0"/>
            </a:endParaRPr>
          </a:p>
        </p:txBody>
      </p:sp>
      <p:sp>
        <p:nvSpPr>
          <p:cNvPr id="7" name="AutoShape 5"/>
          <p:cNvSpPr>
            <a:spLocks noChangeArrowheads="1"/>
          </p:cNvSpPr>
          <p:nvPr/>
        </p:nvSpPr>
        <p:spPr bwMode="auto">
          <a:xfrm>
            <a:off x="1151546" y="2479727"/>
            <a:ext cx="576263"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dirty="0">
                <a:solidFill>
                  <a:schemeClr val="bg1"/>
                </a:solidFill>
                <a:latin typeface="Arial" pitchFamily="34" charset="0"/>
                <a:cs typeface="Arial" pitchFamily="34" charset="0"/>
              </a:rPr>
              <a:t>I.</a:t>
            </a:r>
          </a:p>
        </p:txBody>
      </p:sp>
      <p:sp>
        <p:nvSpPr>
          <p:cNvPr id="8" name="Line 6"/>
          <p:cNvSpPr>
            <a:spLocks noChangeShapeType="1"/>
          </p:cNvSpPr>
          <p:nvPr/>
        </p:nvSpPr>
        <p:spPr bwMode="auto">
          <a:xfrm>
            <a:off x="8022246" y="2725789"/>
            <a:ext cx="1119188"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9" name="Line 7"/>
          <p:cNvSpPr>
            <a:spLocks noChangeShapeType="1"/>
          </p:cNvSpPr>
          <p:nvPr/>
        </p:nvSpPr>
        <p:spPr bwMode="auto">
          <a:xfrm>
            <a:off x="-2567" y="2725789"/>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0" name="AutoShape 8"/>
          <p:cNvSpPr>
            <a:spLocks noChangeArrowheads="1"/>
          </p:cNvSpPr>
          <p:nvPr/>
        </p:nvSpPr>
        <p:spPr bwMode="auto">
          <a:xfrm>
            <a:off x="1151546" y="3256014"/>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smtClean="0">
                <a:latin typeface="Arial" pitchFamily="34" charset="0"/>
                <a:cs typeface="Arial" pitchFamily="34" charset="0"/>
              </a:rPr>
              <a:t>Social Networking</a:t>
            </a:r>
          </a:p>
        </p:txBody>
      </p:sp>
      <p:sp>
        <p:nvSpPr>
          <p:cNvPr id="11" name="AutoShape 9"/>
          <p:cNvSpPr>
            <a:spLocks noChangeArrowheads="1"/>
          </p:cNvSpPr>
          <p:nvPr/>
        </p:nvSpPr>
        <p:spPr bwMode="auto">
          <a:xfrm>
            <a:off x="1151546" y="3262364"/>
            <a:ext cx="576263"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a:solidFill>
                  <a:schemeClr val="bg1"/>
                </a:solidFill>
                <a:latin typeface="Arial" pitchFamily="34" charset="0"/>
                <a:cs typeface="Arial" pitchFamily="34" charset="0"/>
              </a:rPr>
              <a:t>II.</a:t>
            </a:r>
          </a:p>
        </p:txBody>
      </p:sp>
      <p:sp>
        <p:nvSpPr>
          <p:cNvPr id="12" name="Line 10"/>
          <p:cNvSpPr>
            <a:spLocks noChangeShapeType="1"/>
          </p:cNvSpPr>
          <p:nvPr/>
        </p:nvSpPr>
        <p:spPr bwMode="auto">
          <a:xfrm>
            <a:off x="8022246" y="3508427"/>
            <a:ext cx="1119188"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3" name="Line 11"/>
          <p:cNvSpPr>
            <a:spLocks noChangeShapeType="1"/>
          </p:cNvSpPr>
          <p:nvPr/>
        </p:nvSpPr>
        <p:spPr bwMode="auto">
          <a:xfrm>
            <a:off x="-2567" y="3508427"/>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4" name="AutoShape 12"/>
          <p:cNvSpPr>
            <a:spLocks noChangeArrowheads="1"/>
          </p:cNvSpPr>
          <p:nvPr/>
        </p:nvSpPr>
        <p:spPr bwMode="auto">
          <a:xfrm>
            <a:off x="1146784" y="4043414"/>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err="1" smtClean="0">
                <a:solidFill>
                  <a:srgbClr val="C0C0C0"/>
                </a:solidFill>
                <a:latin typeface="Arial" pitchFamily="34" charset="0"/>
                <a:cs typeface="Arial" pitchFamily="34" charset="0"/>
              </a:rPr>
              <a:t>Cyberbullying</a:t>
            </a:r>
            <a:endParaRPr lang="en-US" sz="2500" b="1" dirty="0" smtClean="0">
              <a:solidFill>
                <a:srgbClr val="C0C0C0"/>
              </a:solidFill>
              <a:latin typeface="Arial" pitchFamily="34" charset="0"/>
              <a:cs typeface="Arial" pitchFamily="34" charset="0"/>
            </a:endParaRPr>
          </a:p>
        </p:txBody>
      </p:sp>
      <p:sp>
        <p:nvSpPr>
          <p:cNvPr id="15" name="AutoShape 13"/>
          <p:cNvSpPr>
            <a:spLocks noChangeArrowheads="1"/>
          </p:cNvSpPr>
          <p:nvPr/>
        </p:nvSpPr>
        <p:spPr bwMode="auto">
          <a:xfrm>
            <a:off x="1146784" y="4049764"/>
            <a:ext cx="576262"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a:solidFill>
                  <a:schemeClr val="bg1"/>
                </a:solidFill>
                <a:latin typeface="Arial" pitchFamily="34" charset="0"/>
                <a:cs typeface="Arial" pitchFamily="34" charset="0"/>
              </a:rPr>
              <a:t>III.</a:t>
            </a:r>
          </a:p>
        </p:txBody>
      </p:sp>
      <p:sp>
        <p:nvSpPr>
          <p:cNvPr id="16" name="Line 14"/>
          <p:cNvSpPr>
            <a:spLocks noChangeShapeType="1"/>
          </p:cNvSpPr>
          <p:nvPr/>
        </p:nvSpPr>
        <p:spPr bwMode="auto">
          <a:xfrm>
            <a:off x="8026030" y="4295827"/>
            <a:ext cx="1119187"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7" name="Line 15"/>
          <p:cNvSpPr>
            <a:spLocks noChangeShapeType="1"/>
          </p:cNvSpPr>
          <p:nvPr/>
        </p:nvSpPr>
        <p:spPr bwMode="auto">
          <a:xfrm>
            <a:off x="1217" y="4295827"/>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8" name="AutoShape 12"/>
          <p:cNvSpPr>
            <a:spLocks noChangeArrowheads="1"/>
          </p:cNvSpPr>
          <p:nvPr/>
        </p:nvSpPr>
        <p:spPr bwMode="auto">
          <a:xfrm>
            <a:off x="1143000" y="4876800"/>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smtClean="0">
                <a:solidFill>
                  <a:srgbClr val="C0C0C0"/>
                </a:solidFill>
                <a:latin typeface="Arial" pitchFamily="34" charset="0"/>
                <a:cs typeface="Arial" pitchFamily="34" charset="0"/>
              </a:rPr>
              <a:t>Solutions and Strategies</a:t>
            </a:r>
          </a:p>
        </p:txBody>
      </p:sp>
      <p:sp>
        <p:nvSpPr>
          <p:cNvPr id="19" name="AutoShape 13"/>
          <p:cNvSpPr>
            <a:spLocks noChangeArrowheads="1"/>
          </p:cNvSpPr>
          <p:nvPr/>
        </p:nvSpPr>
        <p:spPr bwMode="auto">
          <a:xfrm>
            <a:off x="1143000" y="4883150"/>
            <a:ext cx="576262"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a:solidFill>
                  <a:schemeClr val="bg1"/>
                </a:solidFill>
                <a:latin typeface="Arial" pitchFamily="34" charset="0"/>
                <a:cs typeface="Arial" pitchFamily="34" charset="0"/>
              </a:rPr>
              <a:t>III.</a:t>
            </a:r>
          </a:p>
        </p:txBody>
      </p:sp>
      <p:sp>
        <p:nvSpPr>
          <p:cNvPr id="20" name="Line 14"/>
          <p:cNvSpPr>
            <a:spLocks noChangeShapeType="1"/>
          </p:cNvSpPr>
          <p:nvPr/>
        </p:nvSpPr>
        <p:spPr bwMode="auto">
          <a:xfrm>
            <a:off x="8022246" y="5129213"/>
            <a:ext cx="1119187"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21" name="Line 15"/>
          <p:cNvSpPr>
            <a:spLocks noChangeShapeType="1"/>
          </p:cNvSpPr>
          <p:nvPr/>
        </p:nvSpPr>
        <p:spPr bwMode="auto">
          <a:xfrm>
            <a:off x="-2567" y="5129213"/>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Social networking</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9" y="1448010"/>
            <a:ext cx="4485072" cy="4834071"/>
          </a:xfrm>
          <a:prstGeom prst="rect">
            <a:avLst/>
          </a:prstGeom>
        </p:spPr>
        <p:txBody>
          <a:bodyPr vert="horz" lIns="91440" tIns="45720" rIns="91440" bIns="45720" rtlCol="0">
            <a:normAutofit/>
          </a:bodyPr>
          <a:lstStyle/>
          <a:p>
            <a:pPr marL="457200" indent="-457200">
              <a:spcAft>
                <a:spcPts val="1200"/>
              </a:spcAft>
            </a:pPr>
            <a:r>
              <a:rPr lang="en-US" sz="2800" b="1" dirty="0" smtClean="0">
                <a:latin typeface="Frutiger 55 Roman" pitchFamily="34" charset="0"/>
              </a:rPr>
              <a:t>Choose Your Friends</a:t>
            </a:r>
          </a:p>
          <a:p>
            <a:pPr marL="457200" indent="-457200">
              <a:spcAft>
                <a:spcPts val="1200"/>
              </a:spcAft>
              <a:buFont typeface="Arial"/>
              <a:buChar char="•"/>
            </a:pPr>
            <a:r>
              <a:rPr lang="en-US" sz="2400" dirty="0" smtClean="0">
                <a:latin typeface="Frutiger 55 Roman" pitchFamily="34" charset="0"/>
              </a:rPr>
              <a:t>Only friend people you know well</a:t>
            </a:r>
          </a:p>
          <a:p>
            <a:pPr marL="457200" indent="-457200">
              <a:spcAft>
                <a:spcPts val="1200"/>
              </a:spcAft>
              <a:buFont typeface="Arial"/>
              <a:buChar char="•"/>
            </a:pPr>
            <a:r>
              <a:rPr lang="en-US" sz="2400" dirty="0" smtClean="0">
                <a:latin typeface="Frutiger 55 Roman" pitchFamily="34" charset="0"/>
              </a:rPr>
              <a:t>Don’t get into contest for who has the most friends</a:t>
            </a:r>
          </a:p>
          <a:p>
            <a:pPr marL="457200" indent="-457200">
              <a:spcAft>
                <a:spcPts val="1200"/>
              </a:spcAft>
              <a:buFont typeface="Arial"/>
              <a:buChar char="•"/>
            </a:pPr>
            <a:r>
              <a:rPr lang="en-US" sz="2400" dirty="0" smtClean="0">
                <a:latin typeface="Frutiger 55 Roman" pitchFamily="34" charset="0"/>
              </a:rPr>
              <a:t>Keep your group of friends small and get more out of </a:t>
            </a:r>
            <a:r>
              <a:rPr lang="en-US" sz="2400" dirty="0" err="1" smtClean="0">
                <a:latin typeface="Frutiger 55 Roman" pitchFamily="34" charset="0"/>
              </a:rPr>
              <a:t>Facebook</a:t>
            </a:r>
            <a:endParaRPr lang="en-US" sz="2400" dirty="0" smtClean="0">
              <a:latin typeface="Frutiger 55 Roman" pitchFamily="34" charset="0"/>
            </a:endParaRPr>
          </a:p>
        </p:txBody>
      </p:sp>
      <p:pic>
        <p:nvPicPr>
          <p:cNvPr id="6" name="Picture 5" descr="futuristic_computer.jpg"/>
          <p:cNvPicPr>
            <a:picLocks noChangeAspect="1"/>
          </p:cNvPicPr>
          <p:nvPr/>
        </p:nvPicPr>
        <p:blipFill>
          <a:blip r:embed="rId4"/>
          <a:srcRect l="7943" t="26938" r="7407" b="27301"/>
          <a:stretch>
            <a:fillRect/>
          </a:stretch>
        </p:blipFill>
        <p:spPr bwMode="auto">
          <a:xfrm>
            <a:off x="5327293" y="1448009"/>
            <a:ext cx="3399970" cy="12866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Social networking</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9" y="1448010"/>
            <a:ext cx="4246060" cy="4834071"/>
          </a:xfrm>
          <a:prstGeom prst="rect">
            <a:avLst/>
          </a:prstGeom>
        </p:spPr>
        <p:txBody>
          <a:bodyPr vert="horz" lIns="91440" tIns="45720" rIns="91440" bIns="45720" rtlCol="0">
            <a:normAutofit/>
          </a:bodyPr>
          <a:lstStyle/>
          <a:p>
            <a:pPr marL="457200" indent="-457200">
              <a:spcAft>
                <a:spcPts val="1200"/>
              </a:spcAft>
            </a:pPr>
            <a:r>
              <a:rPr lang="en-US" sz="2800" b="1" dirty="0" smtClean="0">
                <a:latin typeface="Frutiger 55 Roman" pitchFamily="34" charset="0"/>
              </a:rPr>
              <a:t>Protect Your Info</a:t>
            </a:r>
          </a:p>
          <a:p>
            <a:pPr marL="457200" indent="-457200">
              <a:spcAft>
                <a:spcPts val="1200"/>
              </a:spcAft>
              <a:buFont typeface="Arial"/>
              <a:buChar char="•"/>
            </a:pPr>
            <a:r>
              <a:rPr lang="en-US" sz="2400" dirty="0" smtClean="0">
                <a:latin typeface="Frutiger 55 Roman" pitchFamily="34" charset="0"/>
              </a:rPr>
              <a:t>Don’t post phone #</a:t>
            </a:r>
          </a:p>
          <a:p>
            <a:pPr marL="457200" indent="-457200">
              <a:spcAft>
                <a:spcPts val="1200"/>
              </a:spcAft>
              <a:buFont typeface="Arial"/>
              <a:buChar char="•"/>
            </a:pPr>
            <a:r>
              <a:rPr lang="en-US" sz="2400" dirty="0" smtClean="0">
                <a:latin typeface="Frutiger 55 Roman" pitchFamily="34" charset="0"/>
              </a:rPr>
              <a:t>Don’t post address</a:t>
            </a:r>
          </a:p>
          <a:p>
            <a:pPr marL="457200" indent="-457200">
              <a:spcAft>
                <a:spcPts val="1200"/>
              </a:spcAft>
              <a:buFont typeface="Arial"/>
              <a:buChar char="•"/>
            </a:pPr>
            <a:r>
              <a:rPr lang="en-US" sz="2400" dirty="0" smtClean="0">
                <a:latin typeface="Frutiger 55 Roman" pitchFamily="34" charset="0"/>
              </a:rPr>
              <a:t>Avoid status updates with time and place references</a:t>
            </a:r>
          </a:p>
          <a:p>
            <a:pPr marL="457200" indent="-457200">
              <a:spcAft>
                <a:spcPts val="1200"/>
              </a:spcAft>
              <a:buFont typeface="Arial"/>
              <a:buChar char="•"/>
            </a:pPr>
            <a:r>
              <a:rPr lang="en-US" sz="2400" dirty="0" smtClean="0">
                <a:latin typeface="Frutiger 55 Roman" pitchFamily="34" charset="0"/>
              </a:rPr>
              <a:t>Don’t use Places</a:t>
            </a:r>
          </a:p>
          <a:p>
            <a:pPr marL="457200" indent="-457200">
              <a:spcAft>
                <a:spcPts val="1200"/>
              </a:spcAft>
              <a:buFont typeface="Arial"/>
              <a:buChar char="•"/>
            </a:pPr>
            <a:r>
              <a:rPr lang="en-US" sz="2400" dirty="0" smtClean="0">
                <a:latin typeface="Frutiger 55 Roman" pitchFamily="34" charset="0"/>
              </a:rPr>
              <a:t>Set all privacy settings to “Friends Only”</a:t>
            </a:r>
          </a:p>
        </p:txBody>
      </p:sp>
      <p:pic>
        <p:nvPicPr>
          <p:cNvPr id="6" name="Picture 5" descr="futuristic_computer.jpg"/>
          <p:cNvPicPr>
            <a:picLocks noChangeAspect="1"/>
          </p:cNvPicPr>
          <p:nvPr/>
        </p:nvPicPr>
        <p:blipFill>
          <a:blip r:embed="rId4"/>
          <a:stretch>
            <a:fillRect/>
          </a:stretch>
        </p:blipFill>
        <p:spPr bwMode="auto">
          <a:xfrm>
            <a:off x="4821423" y="1448009"/>
            <a:ext cx="3661097" cy="1618425"/>
          </a:xfrm>
          <a:prstGeom prst="rect">
            <a:avLst/>
          </a:prstGeom>
          <a:noFill/>
          <a:ln w="9525">
            <a:noFill/>
            <a:miter lim="800000"/>
            <a:headEnd/>
            <a:tailEnd/>
          </a:ln>
          <a:effectLst>
            <a:outerShdw blurRad="63500" sx="102000" sy="102000" algn="ctr">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Social networking</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9" y="1448010"/>
            <a:ext cx="4246060" cy="4834071"/>
          </a:xfrm>
          <a:prstGeom prst="rect">
            <a:avLst/>
          </a:prstGeom>
        </p:spPr>
        <p:txBody>
          <a:bodyPr vert="horz" lIns="91440" tIns="45720" rIns="91440" bIns="45720" rtlCol="0">
            <a:normAutofit/>
          </a:bodyPr>
          <a:lstStyle/>
          <a:p>
            <a:pPr marL="457200" indent="-457200">
              <a:spcAft>
                <a:spcPts val="1200"/>
              </a:spcAft>
            </a:pPr>
            <a:r>
              <a:rPr lang="en-US" sz="2800" b="1" dirty="0" smtClean="0">
                <a:latin typeface="Frutiger 55 Roman" pitchFamily="34" charset="0"/>
              </a:rPr>
              <a:t>A picture is worth…</a:t>
            </a:r>
          </a:p>
          <a:p>
            <a:pPr marL="457200" indent="-457200">
              <a:spcAft>
                <a:spcPts val="1200"/>
              </a:spcAft>
              <a:buFont typeface="Arial"/>
              <a:buChar char="•"/>
            </a:pPr>
            <a:r>
              <a:rPr lang="en-US" sz="2400" dirty="0" smtClean="0">
                <a:latin typeface="Frutiger 55 Roman" pitchFamily="34" charset="0"/>
              </a:rPr>
              <a:t>Ask permission to post photos of friends</a:t>
            </a:r>
          </a:p>
          <a:p>
            <a:pPr marL="457200" indent="-457200">
              <a:spcAft>
                <a:spcPts val="1200"/>
              </a:spcAft>
              <a:buFont typeface="Arial"/>
              <a:buChar char="•"/>
            </a:pPr>
            <a:r>
              <a:rPr lang="en-US" sz="2400" dirty="0" smtClean="0">
                <a:latin typeface="Frutiger 55 Roman" pitchFamily="34" charset="0"/>
              </a:rPr>
              <a:t>You can </a:t>
            </a:r>
            <a:r>
              <a:rPr lang="en-US" sz="2400" dirty="0" err="1" smtClean="0">
                <a:latin typeface="Frutiger 55 Roman" pitchFamily="34" charset="0"/>
              </a:rPr>
              <a:t>untag</a:t>
            </a:r>
            <a:r>
              <a:rPr lang="en-US" sz="2400" dirty="0" smtClean="0">
                <a:latin typeface="Frutiger 55 Roman" pitchFamily="34" charset="0"/>
              </a:rPr>
              <a:t> yourself</a:t>
            </a:r>
          </a:p>
          <a:p>
            <a:pPr marL="457200" indent="-457200">
              <a:spcAft>
                <a:spcPts val="1200"/>
              </a:spcAft>
              <a:buFont typeface="Arial"/>
              <a:buChar char="•"/>
            </a:pPr>
            <a:r>
              <a:rPr lang="en-US" sz="2400" dirty="0" smtClean="0">
                <a:latin typeface="Frutiger 55 Roman" pitchFamily="34" charset="0"/>
              </a:rPr>
              <a:t>Avoid photos that reveal locations like home and school</a:t>
            </a:r>
          </a:p>
          <a:p>
            <a:pPr marL="457200" indent="-457200">
              <a:spcAft>
                <a:spcPts val="1200"/>
              </a:spcAft>
              <a:buFont typeface="Arial"/>
              <a:buChar char="•"/>
            </a:pPr>
            <a:r>
              <a:rPr lang="en-US" sz="2400" dirty="0" smtClean="0">
                <a:latin typeface="Frutiger 55 Roman" pitchFamily="34" charset="0"/>
              </a:rPr>
              <a:t>Report harmful photos</a:t>
            </a:r>
          </a:p>
        </p:txBody>
      </p:sp>
      <p:pic>
        <p:nvPicPr>
          <p:cNvPr id="6" name="Picture 5" descr="futuristic_computer.jpg"/>
          <p:cNvPicPr>
            <a:picLocks noChangeAspect="1"/>
          </p:cNvPicPr>
          <p:nvPr/>
        </p:nvPicPr>
        <p:blipFill>
          <a:blip r:embed="rId4"/>
          <a:stretch>
            <a:fillRect/>
          </a:stretch>
        </p:blipFill>
        <p:spPr bwMode="auto">
          <a:xfrm>
            <a:off x="5480967" y="1448008"/>
            <a:ext cx="3256323" cy="2442243"/>
          </a:xfrm>
          <a:prstGeom prst="rect">
            <a:avLst/>
          </a:prstGeom>
          <a:noFill/>
          <a:ln w="9525">
            <a:noFill/>
            <a:miter lim="800000"/>
            <a:headEnd/>
            <a:tailEnd/>
          </a:ln>
          <a:effectLst>
            <a:outerShdw blurRad="63500" sx="102000" sy="102000" algn="ctr">
              <a:srgbClr val="000000">
                <a:alpha val="43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Social networking</a:t>
            </a:r>
            <a:endParaRPr lang="en-US" sz="2700" b="1" cap="all" dirty="0">
              <a:solidFill>
                <a:schemeClr val="bg1"/>
              </a:solidFill>
              <a:latin typeface="Arial" pitchFamily="34" charset="0"/>
              <a:cs typeface="Arial" pitchFamily="34" charset="0"/>
            </a:endParaRPr>
          </a:p>
        </p:txBody>
      </p:sp>
      <p:sp>
        <p:nvSpPr>
          <p:cNvPr id="5" name="TextBox 4"/>
          <p:cNvSpPr txBox="1"/>
          <p:nvPr/>
        </p:nvSpPr>
        <p:spPr>
          <a:xfrm>
            <a:off x="594917" y="1415607"/>
            <a:ext cx="7997068" cy="523220"/>
          </a:xfrm>
          <a:prstGeom prst="rect">
            <a:avLst/>
          </a:prstGeom>
          <a:noFill/>
        </p:spPr>
        <p:txBody>
          <a:bodyPr wrap="square" rtlCol="0">
            <a:spAutoFit/>
          </a:bodyPr>
          <a:lstStyle/>
          <a:p>
            <a:pPr algn="ctr"/>
            <a:r>
              <a:rPr lang="en-US" sz="2800" b="1" dirty="0" smtClean="0"/>
              <a:t>What’s Wrong With This Update?</a:t>
            </a:r>
            <a:endParaRPr lang="en-US" sz="2800" b="1" dirty="0"/>
          </a:p>
        </p:txBody>
      </p:sp>
      <p:sp>
        <p:nvSpPr>
          <p:cNvPr id="6" name="TextBox 5"/>
          <p:cNvSpPr txBox="1"/>
          <p:nvPr/>
        </p:nvSpPr>
        <p:spPr>
          <a:xfrm>
            <a:off x="915257" y="2514032"/>
            <a:ext cx="7482236" cy="892552"/>
          </a:xfrm>
          <a:prstGeom prst="rect">
            <a:avLst/>
          </a:prstGeom>
          <a:noFill/>
        </p:spPr>
        <p:txBody>
          <a:bodyPr wrap="square" rtlCol="0">
            <a:spAutoFit/>
          </a:bodyPr>
          <a:lstStyle/>
          <a:p>
            <a:r>
              <a:rPr lang="en-US" sz="2600" dirty="0" smtClean="0"/>
              <a:t>Bethany is such a loser. She asked in class whether Hitler was around before </a:t>
            </a:r>
            <a:r>
              <a:rPr lang="en-US" sz="2600" smtClean="0"/>
              <a:t>or after the </a:t>
            </a:r>
            <a:r>
              <a:rPr lang="en-US" sz="2600" dirty="0" smtClean="0"/>
              <a:t>Last Supper…</a:t>
            </a:r>
            <a:r>
              <a:rPr lang="en-US" sz="2600" dirty="0" err="1" smtClean="0"/>
              <a:t>lol</a:t>
            </a:r>
            <a:endParaRPr lang="en-US" sz="2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Social networking</a:t>
            </a:r>
            <a:endParaRPr lang="en-US" sz="2700" b="1" cap="all" dirty="0">
              <a:solidFill>
                <a:schemeClr val="bg1"/>
              </a:solidFill>
              <a:latin typeface="Arial" pitchFamily="34" charset="0"/>
              <a:cs typeface="Arial" pitchFamily="34" charset="0"/>
            </a:endParaRPr>
          </a:p>
        </p:txBody>
      </p:sp>
      <p:sp>
        <p:nvSpPr>
          <p:cNvPr id="5" name="TextBox 4"/>
          <p:cNvSpPr txBox="1"/>
          <p:nvPr/>
        </p:nvSpPr>
        <p:spPr>
          <a:xfrm>
            <a:off x="594917" y="1415607"/>
            <a:ext cx="7997068" cy="523220"/>
          </a:xfrm>
          <a:prstGeom prst="rect">
            <a:avLst/>
          </a:prstGeom>
          <a:noFill/>
        </p:spPr>
        <p:txBody>
          <a:bodyPr wrap="square" rtlCol="0">
            <a:spAutoFit/>
          </a:bodyPr>
          <a:lstStyle/>
          <a:p>
            <a:pPr algn="ctr"/>
            <a:r>
              <a:rPr lang="en-US" sz="2800" b="1" dirty="0" smtClean="0"/>
              <a:t>What’s Wrong With This Update?</a:t>
            </a:r>
            <a:endParaRPr lang="en-US" sz="2800" b="1" dirty="0"/>
          </a:p>
        </p:txBody>
      </p:sp>
      <p:sp>
        <p:nvSpPr>
          <p:cNvPr id="6" name="TextBox 5"/>
          <p:cNvSpPr txBox="1"/>
          <p:nvPr/>
        </p:nvSpPr>
        <p:spPr>
          <a:xfrm>
            <a:off x="915257" y="2514032"/>
            <a:ext cx="7482236" cy="892552"/>
          </a:xfrm>
          <a:prstGeom prst="rect">
            <a:avLst/>
          </a:prstGeom>
          <a:noFill/>
        </p:spPr>
        <p:txBody>
          <a:bodyPr wrap="square" rtlCol="0">
            <a:spAutoFit/>
          </a:bodyPr>
          <a:lstStyle/>
          <a:p>
            <a:r>
              <a:rPr lang="en-US" sz="2600" dirty="0" err="1" smtClean="0"/>
              <a:t>Woohoo</a:t>
            </a:r>
            <a:r>
              <a:rPr lang="en-US" sz="2600" dirty="0" smtClean="0"/>
              <a:t>! Going to Orlando for a whole week! Be back next Sunday! C-</a:t>
            </a:r>
            <a:r>
              <a:rPr lang="en-US" sz="2600" dirty="0" err="1" smtClean="0"/>
              <a:t>ya</a:t>
            </a:r>
            <a:r>
              <a:rPr lang="en-US" sz="2600" dirty="0" smtClean="0"/>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Social networking</a:t>
            </a:r>
            <a:endParaRPr lang="en-US" sz="2700" b="1" cap="all" dirty="0">
              <a:solidFill>
                <a:schemeClr val="bg1"/>
              </a:solidFill>
              <a:latin typeface="Arial" pitchFamily="34" charset="0"/>
              <a:cs typeface="Arial" pitchFamily="34" charset="0"/>
            </a:endParaRPr>
          </a:p>
        </p:txBody>
      </p:sp>
      <p:sp>
        <p:nvSpPr>
          <p:cNvPr id="5" name="TextBox 4"/>
          <p:cNvSpPr txBox="1"/>
          <p:nvPr/>
        </p:nvSpPr>
        <p:spPr>
          <a:xfrm>
            <a:off x="594917" y="1415607"/>
            <a:ext cx="7997068" cy="523220"/>
          </a:xfrm>
          <a:prstGeom prst="rect">
            <a:avLst/>
          </a:prstGeom>
          <a:noFill/>
        </p:spPr>
        <p:txBody>
          <a:bodyPr wrap="square" rtlCol="0">
            <a:spAutoFit/>
          </a:bodyPr>
          <a:lstStyle/>
          <a:p>
            <a:pPr algn="ctr"/>
            <a:r>
              <a:rPr lang="en-US" sz="2800" b="1" dirty="0" smtClean="0"/>
              <a:t>What’s Wrong With This Update?</a:t>
            </a:r>
            <a:endParaRPr lang="en-US" sz="2800" b="1" dirty="0"/>
          </a:p>
        </p:txBody>
      </p:sp>
      <p:sp>
        <p:nvSpPr>
          <p:cNvPr id="6" name="TextBox 5"/>
          <p:cNvSpPr txBox="1"/>
          <p:nvPr/>
        </p:nvSpPr>
        <p:spPr>
          <a:xfrm>
            <a:off x="915257" y="2514032"/>
            <a:ext cx="7482236" cy="892552"/>
          </a:xfrm>
          <a:prstGeom prst="rect">
            <a:avLst/>
          </a:prstGeom>
          <a:noFill/>
        </p:spPr>
        <p:txBody>
          <a:bodyPr wrap="square" rtlCol="0">
            <a:spAutoFit/>
          </a:bodyPr>
          <a:lstStyle/>
          <a:p>
            <a:r>
              <a:rPr lang="en-US" sz="2600" dirty="0" smtClean="0"/>
              <a:t>Just got a new </a:t>
            </a:r>
            <a:r>
              <a:rPr lang="en-US" sz="2600" dirty="0" err="1" smtClean="0"/>
              <a:t>iPhone</a:t>
            </a:r>
            <a:r>
              <a:rPr lang="en-US" sz="2600" dirty="0" smtClean="0"/>
              <a:t> and want to test my ring. Someone call 555-3425!</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Contents</a:t>
            </a:r>
            <a:endParaRPr lang="en-US" sz="2700" b="1" cap="all" dirty="0">
              <a:solidFill>
                <a:schemeClr val="bg1"/>
              </a:solidFill>
              <a:latin typeface="Arial" pitchFamily="34" charset="0"/>
              <a:cs typeface="Arial" pitchFamily="34" charset="0"/>
            </a:endParaRPr>
          </a:p>
        </p:txBody>
      </p:sp>
      <p:sp>
        <p:nvSpPr>
          <p:cNvPr id="5" name="Text Box 3"/>
          <p:cNvSpPr txBox="1">
            <a:spLocks noChangeArrowheads="1"/>
          </p:cNvSpPr>
          <p:nvPr/>
        </p:nvSpPr>
        <p:spPr bwMode="auto">
          <a:xfrm>
            <a:off x="1332521" y="2417814"/>
            <a:ext cx="5675313" cy="366713"/>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spcBef>
                <a:spcPct val="50000"/>
              </a:spcBef>
              <a:defRPr/>
            </a:pPr>
            <a:endParaRPr lang="en-US" sz="1800" dirty="0">
              <a:latin typeface="Arial" pitchFamily="34" charset="0"/>
              <a:cs typeface="Arial" pitchFamily="34" charset="0"/>
            </a:endParaRPr>
          </a:p>
        </p:txBody>
      </p:sp>
      <p:sp>
        <p:nvSpPr>
          <p:cNvPr id="6" name="AutoShape 4"/>
          <p:cNvSpPr>
            <a:spLocks noChangeArrowheads="1"/>
          </p:cNvSpPr>
          <p:nvPr/>
        </p:nvSpPr>
        <p:spPr bwMode="auto">
          <a:xfrm>
            <a:off x="1151546" y="2473377"/>
            <a:ext cx="6873875" cy="476250"/>
          </a:xfrm>
          <a:prstGeom prst="roundRect">
            <a:avLst>
              <a:gd name="adj" fmla="val 16667"/>
            </a:avLst>
          </a:prstGeom>
          <a:solidFill>
            <a:srgbClr val="FF8C00">
              <a:alpha val="10000"/>
            </a:srgbClr>
          </a:solidFill>
          <a:ln w="12700">
            <a:solidFill>
              <a:srgbClr val="FF8C00"/>
            </a:solidFill>
            <a:round/>
            <a:headEnd/>
            <a:tailEnd/>
          </a:ln>
        </p:spPr>
        <p:txBody>
          <a:bodyPr wrap="none" anchor="ctr"/>
          <a:lstStyle/>
          <a:p>
            <a:pPr algn="ctr"/>
            <a:r>
              <a:rPr lang="en-US" sz="2500" b="1" dirty="0" smtClean="0">
                <a:latin typeface="Arial" pitchFamily="34" charset="0"/>
                <a:cs typeface="Arial" pitchFamily="34" charset="0"/>
              </a:rPr>
              <a:t>Staying Safe Online</a:t>
            </a:r>
            <a:endParaRPr lang="en-US" sz="2500" b="1" dirty="0">
              <a:latin typeface="Arial" pitchFamily="34" charset="0"/>
              <a:cs typeface="Arial" pitchFamily="34" charset="0"/>
            </a:endParaRPr>
          </a:p>
        </p:txBody>
      </p:sp>
      <p:sp>
        <p:nvSpPr>
          <p:cNvPr id="7" name="AutoShape 5"/>
          <p:cNvSpPr>
            <a:spLocks noChangeArrowheads="1"/>
          </p:cNvSpPr>
          <p:nvPr/>
        </p:nvSpPr>
        <p:spPr bwMode="auto">
          <a:xfrm>
            <a:off x="1151546" y="2479727"/>
            <a:ext cx="576263"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dirty="0">
                <a:solidFill>
                  <a:schemeClr val="bg1"/>
                </a:solidFill>
                <a:latin typeface="Arial" pitchFamily="34" charset="0"/>
                <a:cs typeface="Arial" pitchFamily="34" charset="0"/>
              </a:rPr>
              <a:t>I.</a:t>
            </a:r>
          </a:p>
        </p:txBody>
      </p:sp>
      <p:sp>
        <p:nvSpPr>
          <p:cNvPr id="8" name="Line 6"/>
          <p:cNvSpPr>
            <a:spLocks noChangeShapeType="1"/>
          </p:cNvSpPr>
          <p:nvPr/>
        </p:nvSpPr>
        <p:spPr bwMode="auto">
          <a:xfrm>
            <a:off x="8022246" y="2725789"/>
            <a:ext cx="1119188"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9" name="Line 7"/>
          <p:cNvSpPr>
            <a:spLocks noChangeShapeType="1"/>
          </p:cNvSpPr>
          <p:nvPr/>
        </p:nvSpPr>
        <p:spPr bwMode="auto">
          <a:xfrm>
            <a:off x="-2567" y="2725789"/>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0" name="AutoShape 8"/>
          <p:cNvSpPr>
            <a:spLocks noChangeArrowheads="1"/>
          </p:cNvSpPr>
          <p:nvPr/>
        </p:nvSpPr>
        <p:spPr bwMode="auto">
          <a:xfrm>
            <a:off x="1151546" y="3256014"/>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smtClean="0">
                <a:solidFill>
                  <a:srgbClr val="B3B3B3"/>
                </a:solidFill>
                <a:latin typeface="Arial" pitchFamily="34" charset="0"/>
                <a:cs typeface="Arial" pitchFamily="34" charset="0"/>
              </a:rPr>
              <a:t>Social Networking</a:t>
            </a:r>
          </a:p>
        </p:txBody>
      </p:sp>
      <p:sp>
        <p:nvSpPr>
          <p:cNvPr id="11" name="AutoShape 9"/>
          <p:cNvSpPr>
            <a:spLocks noChangeArrowheads="1"/>
          </p:cNvSpPr>
          <p:nvPr/>
        </p:nvSpPr>
        <p:spPr bwMode="auto">
          <a:xfrm>
            <a:off x="1151546" y="3262364"/>
            <a:ext cx="576263"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a:solidFill>
                  <a:schemeClr val="bg1"/>
                </a:solidFill>
                <a:latin typeface="Arial" pitchFamily="34" charset="0"/>
                <a:cs typeface="Arial" pitchFamily="34" charset="0"/>
              </a:rPr>
              <a:t>II.</a:t>
            </a:r>
          </a:p>
        </p:txBody>
      </p:sp>
      <p:sp>
        <p:nvSpPr>
          <p:cNvPr id="12" name="Line 10"/>
          <p:cNvSpPr>
            <a:spLocks noChangeShapeType="1"/>
          </p:cNvSpPr>
          <p:nvPr/>
        </p:nvSpPr>
        <p:spPr bwMode="auto">
          <a:xfrm>
            <a:off x="8022246" y="3508427"/>
            <a:ext cx="1119188"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3" name="Line 11"/>
          <p:cNvSpPr>
            <a:spLocks noChangeShapeType="1"/>
          </p:cNvSpPr>
          <p:nvPr/>
        </p:nvSpPr>
        <p:spPr bwMode="auto">
          <a:xfrm>
            <a:off x="-2567" y="3508427"/>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4" name="AutoShape 12"/>
          <p:cNvSpPr>
            <a:spLocks noChangeArrowheads="1"/>
          </p:cNvSpPr>
          <p:nvPr/>
        </p:nvSpPr>
        <p:spPr bwMode="auto">
          <a:xfrm>
            <a:off x="1146784" y="4043414"/>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err="1" smtClean="0">
                <a:solidFill>
                  <a:srgbClr val="C0C0C0"/>
                </a:solidFill>
                <a:latin typeface="Arial" pitchFamily="34" charset="0"/>
                <a:cs typeface="Arial" pitchFamily="34" charset="0"/>
              </a:rPr>
              <a:t>Cyberbullying</a:t>
            </a:r>
            <a:endParaRPr lang="en-US" sz="2500" b="1" dirty="0" smtClean="0">
              <a:solidFill>
                <a:srgbClr val="C0C0C0"/>
              </a:solidFill>
              <a:latin typeface="Arial" pitchFamily="34" charset="0"/>
              <a:cs typeface="Arial" pitchFamily="34" charset="0"/>
            </a:endParaRPr>
          </a:p>
        </p:txBody>
      </p:sp>
      <p:sp>
        <p:nvSpPr>
          <p:cNvPr id="15" name="AutoShape 13"/>
          <p:cNvSpPr>
            <a:spLocks noChangeArrowheads="1"/>
          </p:cNvSpPr>
          <p:nvPr/>
        </p:nvSpPr>
        <p:spPr bwMode="auto">
          <a:xfrm>
            <a:off x="1146784" y="4049764"/>
            <a:ext cx="576262"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a:solidFill>
                  <a:schemeClr val="bg1"/>
                </a:solidFill>
                <a:latin typeface="Arial" pitchFamily="34" charset="0"/>
                <a:cs typeface="Arial" pitchFamily="34" charset="0"/>
              </a:rPr>
              <a:t>III.</a:t>
            </a:r>
          </a:p>
        </p:txBody>
      </p:sp>
      <p:sp>
        <p:nvSpPr>
          <p:cNvPr id="16" name="Line 14"/>
          <p:cNvSpPr>
            <a:spLocks noChangeShapeType="1"/>
          </p:cNvSpPr>
          <p:nvPr/>
        </p:nvSpPr>
        <p:spPr bwMode="auto">
          <a:xfrm>
            <a:off x="8026030" y="4295827"/>
            <a:ext cx="1119187"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7" name="Line 15"/>
          <p:cNvSpPr>
            <a:spLocks noChangeShapeType="1"/>
          </p:cNvSpPr>
          <p:nvPr/>
        </p:nvSpPr>
        <p:spPr bwMode="auto">
          <a:xfrm>
            <a:off x="1217" y="4295827"/>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8" name="AutoShape 12"/>
          <p:cNvSpPr>
            <a:spLocks noChangeArrowheads="1"/>
          </p:cNvSpPr>
          <p:nvPr/>
        </p:nvSpPr>
        <p:spPr bwMode="auto">
          <a:xfrm>
            <a:off x="1143000" y="4876800"/>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smtClean="0">
                <a:solidFill>
                  <a:srgbClr val="C0C0C0"/>
                </a:solidFill>
                <a:latin typeface="Arial" pitchFamily="34" charset="0"/>
                <a:cs typeface="Arial" pitchFamily="34" charset="0"/>
              </a:rPr>
              <a:t>Solutions and Strategies</a:t>
            </a:r>
          </a:p>
        </p:txBody>
      </p:sp>
      <p:sp>
        <p:nvSpPr>
          <p:cNvPr id="19" name="AutoShape 13"/>
          <p:cNvSpPr>
            <a:spLocks noChangeArrowheads="1"/>
          </p:cNvSpPr>
          <p:nvPr/>
        </p:nvSpPr>
        <p:spPr bwMode="auto">
          <a:xfrm>
            <a:off x="1143000" y="4883150"/>
            <a:ext cx="576262"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a:solidFill>
                  <a:schemeClr val="bg1"/>
                </a:solidFill>
                <a:latin typeface="Arial" pitchFamily="34" charset="0"/>
                <a:cs typeface="Arial" pitchFamily="34" charset="0"/>
              </a:rPr>
              <a:t>III.</a:t>
            </a:r>
          </a:p>
        </p:txBody>
      </p:sp>
      <p:sp>
        <p:nvSpPr>
          <p:cNvPr id="20" name="Line 14"/>
          <p:cNvSpPr>
            <a:spLocks noChangeShapeType="1"/>
          </p:cNvSpPr>
          <p:nvPr/>
        </p:nvSpPr>
        <p:spPr bwMode="auto">
          <a:xfrm>
            <a:off x="8022246" y="5129213"/>
            <a:ext cx="1119187"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21" name="Line 15"/>
          <p:cNvSpPr>
            <a:spLocks noChangeShapeType="1"/>
          </p:cNvSpPr>
          <p:nvPr/>
        </p:nvSpPr>
        <p:spPr bwMode="auto">
          <a:xfrm>
            <a:off x="-2567" y="5129213"/>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Social networking</a:t>
            </a:r>
            <a:endParaRPr lang="en-US" sz="2700" b="1" cap="all" dirty="0">
              <a:solidFill>
                <a:schemeClr val="bg1"/>
              </a:solidFill>
              <a:latin typeface="Arial" pitchFamily="34" charset="0"/>
              <a:cs typeface="Arial" pitchFamily="34" charset="0"/>
            </a:endParaRPr>
          </a:p>
        </p:txBody>
      </p:sp>
      <p:sp>
        <p:nvSpPr>
          <p:cNvPr id="5" name="TextBox 4"/>
          <p:cNvSpPr txBox="1"/>
          <p:nvPr/>
        </p:nvSpPr>
        <p:spPr>
          <a:xfrm>
            <a:off x="594917" y="1415607"/>
            <a:ext cx="7997068" cy="523220"/>
          </a:xfrm>
          <a:prstGeom prst="rect">
            <a:avLst/>
          </a:prstGeom>
          <a:noFill/>
        </p:spPr>
        <p:txBody>
          <a:bodyPr wrap="square" rtlCol="0">
            <a:spAutoFit/>
          </a:bodyPr>
          <a:lstStyle/>
          <a:p>
            <a:pPr algn="ctr"/>
            <a:r>
              <a:rPr lang="en-US" sz="2800" b="1" dirty="0" smtClean="0"/>
              <a:t>What’s Wrong With This Update?</a:t>
            </a:r>
            <a:endParaRPr lang="en-US" sz="2800" b="1" dirty="0"/>
          </a:p>
        </p:txBody>
      </p:sp>
      <p:sp>
        <p:nvSpPr>
          <p:cNvPr id="6" name="TextBox 5"/>
          <p:cNvSpPr txBox="1"/>
          <p:nvPr/>
        </p:nvSpPr>
        <p:spPr>
          <a:xfrm>
            <a:off x="915257" y="2514032"/>
            <a:ext cx="7482236" cy="892552"/>
          </a:xfrm>
          <a:prstGeom prst="rect">
            <a:avLst/>
          </a:prstGeom>
          <a:noFill/>
        </p:spPr>
        <p:txBody>
          <a:bodyPr wrap="square" rtlCol="0">
            <a:spAutoFit/>
          </a:bodyPr>
          <a:lstStyle/>
          <a:p>
            <a:r>
              <a:rPr lang="en-US" sz="2600" dirty="0" smtClean="0"/>
              <a:t>Hey man, let’s get together after school at my house. 1238 </a:t>
            </a:r>
            <a:r>
              <a:rPr lang="en-US" sz="2600" dirty="0" err="1" smtClean="0"/>
              <a:t>Shadesview</a:t>
            </a:r>
            <a:r>
              <a:rPr lang="en-US" sz="2600" dirty="0" smtClean="0"/>
              <a:t> Terrace, ATL 45362</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Contents</a:t>
            </a:r>
            <a:endParaRPr lang="en-US" sz="2700" b="1" cap="all" dirty="0">
              <a:solidFill>
                <a:schemeClr val="bg1"/>
              </a:solidFill>
              <a:latin typeface="Arial" pitchFamily="34" charset="0"/>
              <a:cs typeface="Arial" pitchFamily="34" charset="0"/>
            </a:endParaRPr>
          </a:p>
        </p:txBody>
      </p:sp>
      <p:sp>
        <p:nvSpPr>
          <p:cNvPr id="5" name="Text Box 3"/>
          <p:cNvSpPr txBox="1">
            <a:spLocks noChangeArrowheads="1"/>
          </p:cNvSpPr>
          <p:nvPr/>
        </p:nvSpPr>
        <p:spPr bwMode="auto">
          <a:xfrm>
            <a:off x="1332521" y="2417814"/>
            <a:ext cx="5675313" cy="366713"/>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spcBef>
                <a:spcPct val="50000"/>
              </a:spcBef>
              <a:defRPr/>
            </a:pPr>
            <a:endParaRPr lang="en-US" sz="1800" dirty="0">
              <a:latin typeface="Arial" pitchFamily="34" charset="0"/>
              <a:cs typeface="Arial" pitchFamily="34" charset="0"/>
            </a:endParaRPr>
          </a:p>
        </p:txBody>
      </p:sp>
      <p:sp>
        <p:nvSpPr>
          <p:cNvPr id="6" name="AutoShape 4"/>
          <p:cNvSpPr>
            <a:spLocks noChangeArrowheads="1"/>
          </p:cNvSpPr>
          <p:nvPr/>
        </p:nvSpPr>
        <p:spPr bwMode="auto">
          <a:xfrm>
            <a:off x="1151546" y="2473377"/>
            <a:ext cx="6873875" cy="476250"/>
          </a:xfrm>
          <a:prstGeom prst="roundRect">
            <a:avLst>
              <a:gd name="adj" fmla="val 16667"/>
            </a:avLst>
          </a:prstGeom>
          <a:solidFill>
            <a:srgbClr val="FF8C00">
              <a:alpha val="10000"/>
            </a:srgbClr>
          </a:solidFill>
          <a:ln w="12700">
            <a:solidFill>
              <a:srgbClr val="FF8C00"/>
            </a:solidFill>
            <a:round/>
            <a:headEnd/>
            <a:tailEnd/>
          </a:ln>
        </p:spPr>
        <p:txBody>
          <a:bodyPr wrap="none" anchor="ctr"/>
          <a:lstStyle/>
          <a:p>
            <a:pPr algn="ctr"/>
            <a:r>
              <a:rPr lang="en-US" sz="2500" b="1" dirty="0" smtClean="0">
                <a:solidFill>
                  <a:srgbClr val="B3B3B3"/>
                </a:solidFill>
                <a:latin typeface="Arial" pitchFamily="34" charset="0"/>
                <a:cs typeface="Arial" pitchFamily="34" charset="0"/>
              </a:rPr>
              <a:t>Staying Safe Online</a:t>
            </a:r>
            <a:endParaRPr lang="en-US" sz="2500" b="1" dirty="0">
              <a:solidFill>
                <a:srgbClr val="B3B3B3"/>
              </a:solidFill>
              <a:latin typeface="Arial" pitchFamily="34" charset="0"/>
              <a:cs typeface="Arial" pitchFamily="34" charset="0"/>
            </a:endParaRPr>
          </a:p>
        </p:txBody>
      </p:sp>
      <p:sp>
        <p:nvSpPr>
          <p:cNvPr id="7" name="AutoShape 5"/>
          <p:cNvSpPr>
            <a:spLocks noChangeArrowheads="1"/>
          </p:cNvSpPr>
          <p:nvPr/>
        </p:nvSpPr>
        <p:spPr bwMode="auto">
          <a:xfrm>
            <a:off x="1151546" y="2479727"/>
            <a:ext cx="576263"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dirty="0">
                <a:solidFill>
                  <a:schemeClr val="bg1"/>
                </a:solidFill>
                <a:latin typeface="Arial" pitchFamily="34" charset="0"/>
                <a:cs typeface="Arial" pitchFamily="34" charset="0"/>
              </a:rPr>
              <a:t>I.</a:t>
            </a:r>
          </a:p>
        </p:txBody>
      </p:sp>
      <p:sp>
        <p:nvSpPr>
          <p:cNvPr id="8" name="Line 6"/>
          <p:cNvSpPr>
            <a:spLocks noChangeShapeType="1"/>
          </p:cNvSpPr>
          <p:nvPr/>
        </p:nvSpPr>
        <p:spPr bwMode="auto">
          <a:xfrm>
            <a:off x="8022246" y="2725789"/>
            <a:ext cx="1119188"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9" name="Line 7"/>
          <p:cNvSpPr>
            <a:spLocks noChangeShapeType="1"/>
          </p:cNvSpPr>
          <p:nvPr/>
        </p:nvSpPr>
        <p:spPr bwMode="auto">
          <a:xfrm>
            <a:off x="-2567" y="2725789"/>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0" name="AutoShape 8"/>
          <p:cNvSpPr>
            <a:spLocks noChangeArrowheads="1"/>
          </p:cNvSpPr>
          <p:nvPr/>
        </p:nvSpPr>
        <p:spPr bwMode="auto">
          <a:xfrm>
            <a:off x="1151546" y="3256014"/>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smtClean="0">
                <a:solidFill>
                  <a:srgbClr val="B3B3B3"/>
                </a:solidFill>
                <a:latin typeface="Arial" pitchFamily="34" charset="0"/>
                <a:cs typeface="Arial" pitchFamily="34" charset="0"/>
              </a:rPr>
              <a:t>Social Networking</a:t>
            </a:r>
          </a:p>
        </p:txBody>
      </p:sp>
      <p:sp>
        <p:nvSpPr>
          <p:cNvPr id="11" name="AutoShape 9"/>
          <p:cNvSpPr>
            <a:spLocks noChangeArrowheads="1"/>
          </p:cNvSpPr>
          <p:nvPr/>
        </p:nvSpPr>
        <p:spPr bwMode="auto">
          <a:xfrm>
            <a:off x="1151546" y="3262364"/>
            <a:ext cx="576263"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a:solidFill>
                  <a:schemeClr val="bg1"/>
                </a:solidFill>
                <a:latin typeface="Arial" pitchFamily="34" charset="0"/>
                <a:cs typeface="Arial" pitchFamily="34" charset="0"/>
              </a:rPr>
              <a:t>II.</a:t>
            </a:r>
          </a:p>
        </p:txBody>
      </p:sp>
      <p:sp>
        <p:nvSpPr>
          <p:cNvPr id="12" name="Line 10"/>
          <p:cNvSpPr>
            <a:spLocks noChangeShapeType="1"/>
          </p:cNvSpPr>
          <p:nvPr/>
        </p:nvSpPr>
        <p:spPr bwMode="auto">
          <a:xfrm>
            <a:off x="8022246" y="3508427"/>
            <a:ext cx="1119188"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3" name="Line 11"/>
          <p:cNvSpPr>
            <a:spLocks noChangeShapeType="1"/>
          </p:cNvSpPr>
          <p:nvPr/>
        </p:nvSpPr>
        <p:spPr bwMode="auto">
          <a:xfrm>
            <a:off x="-2567" y="3508427"/>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4" name="AutoShape 12"/>
          <p:cNvSpPr>
            <a:spLocks noChangeArrowheads="1"/>
          </p:cNvSpPr>
          <p:nvPr/>
        </p:nvSpPr>
        <p:spPr bwMode="auto">
          <a:xfrm>
            <a:off x="1146784" y="4043414"/>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err="1" smtClean="0">
                <a:latin typeface="Arial" pitchFamily="34" charset="0"/>
                <a:cs typeface="Arial" pitchFamily="34" charset="0"/>
              </a:rPr>
              <a:t>Cyberbullying</a:t>
            </a:r>
            <a:endParaRPr lang="en-US" sz="2500" b="1" dirty="0" smtClean="0">
              <a:latin typeface="Arial" pitchFamily="34" charset="0"/>
              <a:cs typeface="Arial" pitchFamily="34" charset="0"/>
            </a:endParaRPr>
          </a:p>
        </p:txBody>
      </p:sp>
      <p:sp>
        <p:nvSpPr>
          <p:cNvPr id="15" name="AutoShape 13"/>
          <p:cNvSpPr>
            <a:spLocks noChangeArrowheads="1"/>
          </p:cNvSpPr>
          <p:nvPr/>
        </p:nvSpPr>
        <p:spPr bwMode="auto">
          <a:xfrm>
            <a:off x="1146784" y="4049764"/>
            <a:ext cx="576262"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a:solidFill>
                  <a:schemeClr val="bg1"/>
                </a:solidFill>
                <a:latin typeface="Arial" pitchFamily="34" charset="0"/>
                <a:cs typeface="Arial" pitchFamily="34" charset="0"/>
              </a:rPr>
              <a:t>III.</a:t>
            </a:r>
          </a:p>
        </p:txBody>
      </p:sp>
      <p:sp>
        <p:nvSpPr>
          <p:cNvPr id="16" name="Line 14"/>
          <p:cNvSpPr>
            <a:spLocks noChangeShapeType="1"/>
          </p:cNvSpPr>
          <p:nvPr/>
        </p:nvSpPr>
        <p:spPr bwMode="auto">
          <a:xfrm>
            <a:off x="8026030" y="4295827"/>
            <a:ext cx="1119187"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7" name="Line 15"/>
          <p:cNvSpPr>
            <a:spLocks noChangeShapeType="1"/>
          </p:cNvSpPr>
          <p:nvPr/>
        </p:nvSpPr>
        <p:spPr bwMode="auto">
          <a:xfrm>
            <a:off x="1217" y="4295827"/>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8" name="AutoShape 12"/>
          <p:cNvSpPr>
            <a:spLocks noChangeArrowheads="1"/>
          </p:cNvSpPr>
          <p:nvPr/>
        </p:nvSpPr>
        <p:spPr bwMode="auto">
          <a:xfrm>
            <a:off x="1143000" y="4876800"/>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smtClean="0">
                <a:solidFill>
                  <a:srgbClr val="C0C0C0"/>
                </a:solidFill>
                <a:latin typeface="Arial" pitchFamily="34" charset="0"/>
                <a:cs typeface="Arial" pitchFamily="34" charset="0"/>
              </a:rPr>
              <a:t>Solutions and Strategies</a:t>
            </a:r>
          </a:p>
        </p:txBody>
      </p:sp>
      <p:sp>
        <p:nvSpPr>
          <p:cNvPr id="19" name="AutoShape 13"/>
          <p:cNvSpPr>
            <a:spLocks noChangeArrowheads="1"/>
          </p:cNvSpPr>
          <p:nvPr/>
        </p:nvSpPr>
        <p:spPr bwMode="auto">
          <a:xfrm>
            <a:off x="1143000" y="4883150"/>
            <a:ext cx="576262"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dirty="0" smtClean="0">
                <a:solidFill>
                  <a:schemeClr val="bg1"/>
                </a:solidFill>
                <a:latin typeface="Arial" pitchFamily="34" charset="0"/>
                <a:cs typeface="Arial" pitchFamily="34" charset="0"/>
              </a:rPr>
              <a:t>IV.</a:t>
            </a:r>
            <a:endParaRPr lang="en-US" sz="2500" b="1" i="1" dirty="0">
              <a:solidFill>
                <a:schemeClr val="bg1"/>
              </a:solidFill>
              <a:latin typeface="Arial" pitchFamily="34" charset="0"/>
              <a:cs typeface="Arial" pitchFamily="34" charset="0"/>
            </a:endParaRPr>
          </a:p>
        </p:txBody>
      </p:sp>
      <p:sp>
        <p:nvSpPr>
          <p:cNvPr id="20" name="Line 14"/>
          <p:cNvSpPr>
            <a:spLocks noChangeShapeType="1"/>
          </p:cNvSpPr>
          <p:nvPr/>
        </p:nvSpPr>
        <p:spPr bwMode="auto">
          <a:xfrm>
            <a:off x="8022246" y="5129213"/>
            <a:ext cx="1119187"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21" name="Line 15"/>
          <p:cNvSpPr>
            <a:spLocks noChangeShapeType="1"/>
          </p:cNvSpPr>
          <p:nvPr/>
        </p:nvSpPr>
        <p:spPr bwMode="auto">
          <a:xfrm>
            <a:off x="-2567" y="5129213"/>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err="1" smtClean="0">
                <a:solidFill>
                  <a:schemeClr val="bg1"/>
                </a:solidFill>
                <a:latin typeface="Arial" pitchFamily="34" charset="0"/>
                <a:cs typeface="Arial" pitchFamily="34" charset="0"/>
              </a:rPr>
              <a:t>Cyberbullying</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9" y="1448010"/>
            <a:ext cx="3645939" cy="4834071"/>
          </a:xfrm>
          <a:prstGeom prst="rect">
            <a:avLst/>
          </a:prstGeom>
        </p:spPr>
        <p:txBody>
          <a:bodyPr vert="horz" lIns="91440" tIns="45720" rIns="91440" bIns="45720" rtlCol="0">
            <a:normAutofit/>
          </a:bodyPr>
          <a:lstStyle/>
          <a:p>
            <a:pPr marL="457200" indent="-457200">
              <a:spcAft>
                <a:spcPts val="1200"/>
              </a:spcAft>
            </a:pPr>
            <a:r>
              <a:rPr lang="en-US" sz="2800" b="1" dirty="0" smtClean="0">
                <a:latin typeface="Frutiger 55 Roman" pitchFamily="34" charset="0"/>
              </a:rPr>
              <a:t>What Is It?</a:t>
            </a:r>
          </a:p>
          <a:p>
            <a:pPr marL="457200" indent="-457200">
              <a:spcAft>
                <a:spcPts val="1200"/>
              </a:spcAft>
              <a:buFont typeface="Arial"/>
              <a:buChar char="•"/>
            </a:pPr>
            <a:r>
              <a:rPr lang="en-US" sz="2400" dirty="0" smtClean="0">
                <a:latin typeface="Frutiger 55 Roman" pitchFamily="34" charset="0"/>
              </a:rPr>
              <a:t>Bullying through electronic means </a:t>
            </a:r>
          </a:p>
          <a:p>
            <a:pPr marL="457200" indent="-457200">
              <a:spcAft>
                <a:spcPts val="1200"/>
              </a:spcAft>
              <a:buFont typeface="Arial"/>
              <a:buChar char="•"/>
            </a:pPr>
            <a:r>
              <a:rPr lang="en-US" sz="2400" dirty="0" smtClean="0">
                <a:latin typeface="Frutiger 55 Roman" pitchFamily="34" charset="0"/>
              </a:rPr>
              <a:t>Text, </a:t>
            </a:r>
            <a:r>
              <a:rPr lang="en-US" sz="2400" dirty="0" err="1" smtClean="0">
                <a:latin typeface="Frutiger 55 Roman" pitchFamily="34" charset="0"/>
              </a:rPr>
              <a:t>Facebook</a:t>
            </a:r>
            <a:r>
              <a:rPr lang="en-US" sz="2400" dirty="0" smtClean="0">
                <a:latin typeface="Frutiger 55 Roman" pitchFamily="34" charset="0"/>
              </a:rPr>
              <a:t>, YouTube common mediums</a:t>
            </a:r>
          </a:p>
          <a:p>
            <a:pPr marL="457200" indent="-457200">
              <a:spcAft>
                <a:spcPts val="1200"/>
              </a:spcAft>
              <a:buFont typeface="Arial"/>
              <a:buChar char="•"/>
            </a:pPr>
            <a:r>
              <a:rPr lang="en-US" sz="2400" dirty="0" smtClean="0">
                <a:latin typeface="Frutiger 55 Roman" pitchFamily="34" charset="0"/>
              </a:rPr>
              <a:t>Against school rules and against the law</a:t>
            </a:r>
          </a:p>
          <a:p>
            <a:pPr marL="228600" indent="-228600">
              <a:spcAft>
                <a:spcPts val="1200"/>
              </a:spcAft>
              <a:buFont typeface="Arial"/>
              <a:buChar char="•"/>
            </a:pPr>
            <a:endParaRPr lang="en-US" sz="2400" dirty="0" smtClean="0">
              <a:latin typeface="Frutiger 55 Roman" pitchFamily="34" charset="0"/>
            </a:endParaRPr>
          </a:p>
        </p:txBody>
      </p:sp>
      <p:pic>
        <p:nvPicPr>
          <p:cNvPr id="6" name="Picture 5" descr="futuristic_computer.jpg"/>
          <p:cNvPicPr>
            <a:picLocks noChangeAspect="1"/>
          </p:cNvPicPr>
          <p:nvPr/>
        </p:nvPicPr>
        <p:blipFill>
          <a:blip r:embed="rId4"/>
          <a:stretch>
            <a:fillRect/>
          </a:stretch>
        </p:blipFill>
        <p:spPr bwMode="auto">
          <a:xfrm>
            <a:off x="4751176" y="1448009"/>
            <a:ext cx="3632411" cy="36324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err="1" smtClean="0">
                <a:solidFill>
                  <a:schemeClr val="bg1"/>
                </a:solidFill>
                <a:latin typeface="Arial" pitchFamily="34" charset="0"/>
                <a:cs typeface="Arial" pitchFamily="34" charset="0"/>
              </a:rPr>
              <a:t>Cyberbullying</a:t>
            </a:r>
            <a:r>
              <a:rPr lang="en-US" sz="2700" b="1" cap="all" dirty="0" smtClean="0">
                <a:solidFill>
                  <a:schemeClr val="bg1"/>
                </a:solidFill>
                <a:latin typeface="Arial" pitchFamily="34" charset="0"/>
                <a:cs typeface="Arial" pitchFamily="34" charset="0"/>
              </a:rPr>
              <a:t>?</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8" y="1448010"/>
            <a:ext cx="3657279" cy="4310879"/>
          </a:xfrm>
          <a:prstGeom prst="rect">
            <a:avLst/>
          </a:prstGeom>
        </p:spPr>
        <p:txBody>
          <a:bodyPr vert="horz" lIns="91440" tIns="45720" rIns="91440" bIns="45720" rtlCol="0">
            <a:normAutofit/>
          </a:bodyPr>
          <a:lstStyle/>
          <a:p>
            <a:pPr marL="457200" indent="-457200">
              <a:spcAft>
                <a:spcPts val="1200"/>
              </a:spcAft>
              <a:buFont typeface="Arial"/>
              <a:buChar char="•"/>
            </a:pPr>
            <a:r>
              <a:rPr lang="en-US" sz="2600" b="1" dirty="0" smtClean="0">
                <a:latin typeface="Frutiger 55 Roman" pitchFamily="34" charset="0"/>
              </a:rPr>
              <a:t>Ubiquitous</a:t>
            </a:r>
            <a:r>
              <a:rPr lang="en-US" sz="2600" dirty="0" smtClean="0">
                <a:latin typeface="Frutiger 55 Roman" pitchFamily="34" charset="0"/>
              </a:rPr>
              <a:t/>
            </a:r>
            <a:br>
              <a:rPr lang="en-US" sz="2600" dirty="0" smtClean="0">
                <a:latin typeface="Frutiger 55 Roman" pitchFamily="34" charset="0"/>
              </a:rPr>
            </a:br>
            <a:r>
              <a:rPr lang="en-US" sz="2200" dirty="0" smtClean="0">
                <a:latin typeface="Frutiger 55 Roman" pitchFamily="34" charset="0"/>
              </a:rPr>
              <a:t>Phones, computers</a:t>
            </a:r>
          </a:p>
          <a:p>
            <a:pPr marL="457200" indent="-457200">
              <a:spcAft>
                <a:spcPts val="1200"/>
              </a:spcAft>
              <a:buFont typeface="Arial"/>
              <a:buChar char="•"/>
            </a:pPr>
            <a:r>
              <a:rPr lang="en-US" sz="2600" b="1" dirty="0" smtClean="0">
                <a:latin typeface="Frutiger 55 Roman" pitchFamily="34" charset="0"/>
              </a:rPr>
              <a:t>Public</a:t>
            </a:r>
            <a:r>
              <a:rPr lang="en-US" sz="2600" dirty="0" smtClean="0">
                <a:latin typeface="Frutiger 55 Roman" pitchFamily="34" charset="0"/>
              </a:rPr>
              <a:t/>
            </a:r>
            <a:br>
              <a:rPr lang="en-US" sz="2600" dirty="0" smtClean="0">
                <a:latin typeface="Frutiger 55 Roman" pitchFamily="34" charset="0"/>
              </a:rPr>
            </a:br>
            <a:r>
              <a:rPr lang="en-US" sz="2200" dirty="0" smtClean="0">
                <a:latin typeface="Frutiger 55 Roman" pitchFamily="34" charset="0"/>
              </a:rPr>
              <a:t>Visible to anyone</a:t>
            </a:r>
          </a:p>
          <a:p>
            <a:pPr marL="457200" indent="-457200">
              <a:spcAft>
                <a:spcPts val="1200"/>
              </a:spcAft>
              <a:buFont typeface="Arial"/>
              <a:buChar char="•"/>
            </a:pPr>
            <a:r>
              <a:rPr lang="en-US" sz="2600" b="1" dirty="0" smtClean="0">
                <a:latin typeface="Frutiger 55 Roman" pitchFamily="34" charset="0"/>
              </a:rPr>
              <a:t>Constant</a:t>
            </a:r>
            <a:r>
              <a:rPr lang="en-US" sz="2600" dirty="0" smtClean="0">
                <a:latin typeface="Frutiger 55 Roman" pitchFamily="34" charset="0"/>
              </a:rPr>
              <a:t/>
            </a:r>
            <a:br>
              <a:rPr lang="en-US" sz="2600" dirty="0" smtClean="0">
                <a:latin typeface="Frutiger 55 Roman" pitchFamily="34" charset="0"/>
              </a:rPr>
            </a:br>
            <a:r>
              <a:rPr lang="en-US" sz="2200" dirty="0" smtClean="0">
                <a:latin typeface="Frutiger 55 Roman" pitchFamily="34" charset="0"/>
              </a:rPr>
              <a:t>School, play, home</a:t>
            </a:r>
          </a:p>
          <a:p>
            <a:pPr marL="457200" indent="-457200">
              <a:spcAft>
                <a:spcPts val="1200"/>
              </a:spcAft>
              <a:buFont typeface="Arial"/>
              <a:buChar char="•"/>
            </a:pPr>
            <a:r>
              <a:rPr lang="en-US" sz="2600" b="1" dirty="0" smtClean="0">
                <a:latin typeface="Frutiger 55 Roman" pitchFamily="34" charset="0"/>
              </a:rPr>
              <a:t>Viral</a:t>
            </a:r>
            <a:r>
              <a:rPr lang="en-US" sz="2600" dirty="0" smtClean="0">
                <a:latin typeface="Frutiger 55 Roman" pitchFamily="34" charset="0"/>
              </a:rPr>
              <a:t/>
            </a:r>
            <a:br>
              <a:rPr lang="en-US" sz="2600" dirty="0" smtClean="0">
                <a:latin typeface="Frutiger 55 Roman" pitchFamily="34" charset="0"/>
              </a:rPr>
            </a:br>
            <a:r>
              <a:rPr lang="en-US" sz="2200" dirty="0" smtClean="0">
                <a:latin typeface="Frutiger 55 Roman" pitchFamily="34" charset="0"/>
              </a:rPr>
              <a:t>Social mediums</a:t>
            </a:r>
          </a:p>
        </p:txBody>
      </p:sp>
      <p:pic>
        <p:nvPicPr>
          <p:cNvPr id="6" name="Picture 5" descr="futuristic_computer.jpg"/>
          <p:cNvPicPr>
            <a:picLocks noChangeAspect="1"/>
          </p:cNvPicPr>
          <p:nvPr/>
        </p:nvPicPr>
        <p:blipFill>
          <a:blip r:embed="rId4"/>
          <a:stretch>
            <a:fillRect/>
          </a:stretch>
        </p:blipFill>
        <p:spPr bwMode="auto">
          <a:xfrm>
            <a:off x="5148195" y="1448011"/>
            <a:ext cx="3367873" cy="43108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9699"/>
            <a:ext cx="5542452" cy="507831"/>
          </a:xfrm>
          <a:prstGeom prst="rect">
            <a:avLst/>
          </a:prstGeom>
          <a:noFill/>
        </p:spPr>
        <p:txBody>
          <a:bodyPr wrap="square" rtlCol="0" anchor="ctr">
            <a:spAutoFit/>
          </a:bodyPr>
          <a:lstStyle/>
          <a:p>
            <a:pPr algn="r"/>
            <a:r>
              <a:rPr lang="en-US" sz="2700" b="1" cap="all" dirty="0" err="1" smtClean="0">
                <a:solidFill>
                  <a:schemeClr val="bg1"/>
                </a:solidFill>
                <a:latin typeface="Arial" pitchFamily="34" charset="0"/>
                <a:cs typeface="Arial" pitchFamily="34" charset="0"/>
              </a:rPr>
              <a:t>Cyberbullying</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8" y="1448010"/>
            <a:ext cx="3879958" cy="4834071"/>
          </a:xfrm>
          <a:prstGeom prst="rect">
            <a:avLst/>
          </a:prstGeom>
        </p:spPr>
        <p:txBody>
          <a:bodyPr vert="horz" lIns="91440" tIns="45720" rIns="91440" bIns="45720" rtlCol="0">
            <a:normAutofit lnSpcReduction="10000"/>
          </a:bodyPr>
          <a:lstStyle/>
          <a:p>
            <a:pPr marL="457200" indent="-457200"/>
            <a:r>
              <a:rPr lang="en-US" sz="3200" b="1" dirty="0" smtClean="0">
                <a:latin typeface="Frutiger 55 Roman" pitchFamily="34" charset="0"/>
              </a:rPr>
              <a:t>Response</a:t>
            </a:r>
          </a:p>
          <a:p>
            <a:pPr marL="457200" indent="-457200"/>
            <a:endParaRPr lang="en-US" sz="2400" dirty="0" smtClean="0">
              <a:latin typeface="Frutiger 55 Roman" pitchFamily="34" charset="0"/>
            </a:endParaRPr>
          </a:p>
          <a:p>
            <a:pPr marL="457200" indent="-457200">
              <a:spcAft>
                <a:spcPts val="1200"/>
              </a:spcAft>
              <a:buFont typeface="Arial"/>
              <a:buChar char="•"/>
            </a:pPr>
            <a:r>
              <a:rPr lang="en-US" sz="2400" dirty="0" smtClean="0">
                <a:latin typeface="Frutiger 55 Roman" pitchFamily="34" charset="0"/>
              </a:rPr>
              <a:t>Don’t react: responding to the bully only makes it worse</a:t>
            </a:r>
          </a:p>
          <a:p>
            <a:pPr marL="457200" indent="-457200">
              <a:spcAft>
                <a:spcPts val="1200"/>
              </a:spcAft>
              <a:buFont typeface="Arial"/>
              <a:buChar char="•"/>
            </a:pPr>
            <a:r>
              <a:rPr lang="en-US" sz="2400" dirty="0" smtClean="0">
                <a:latin typeface="Frutiger 55 Roman" pitchFamily="34" charset="0"/>
              </a:rPr>
              <a:t>Report the bullying to parents, teachers, and site admin</a:t>
            </a:r>
          </a:p>
          <a:p>
            <a:pPr marL="457200" indent="-457200">
              <a:spcAft>
                <a:spcPts val="1200"/>
              </a:spcAft>
              <a:buFont typeface="Arial"/>
              <a:buChar char="•"/>
            </a:pPr>
            <a:r>
              <a:rPr lang="en-US" sz="2400" dirty="0" smtClean="0">
                <a:latin typeface="Frutiger 55 Roman" pitchFamily="34" charset="0"/>
              </a:rPr>
              <a:t>Don’t participate</a:t>
            </a:r>
          </a:p>
          <a:p>
            <a:pPr marL="457200" indent="-457200">
              <a:spcAft>
                <a:spcPts val="1200"/>
              </a:spcAft>
              <a:buFont typeface="Arial"/>
              <a:buChar char="•"/>
            </a:pPr>
            <a:r>
              <a:rPr lang="en-US" sz="2400" dirty="0" smtClean="0">
                <a:latin typeface="Frutiger 55 Roman" pitchFamily="34" charset="0"/>
              </a:rPr>
              <a:t>Encourage others to stand up</a:t>
            </a:r>
          </a:p>
        </p:txBody>
      </p:sp>
      <p:pic>
        <p:nvPicPr>
          <p:cNvPr id="6" name="Picture 5" descr="futuristic_computer.jpg"/>
          <p:cNvPicPr>
            <a:picLocks noChangeAspect="1"/>
          </p:cNvPicPr>
          <p:nvPr/>
        </p:nvPicPr>
        <p:blipFill>
          <a:blip r:embed="rId4"/>
          <a:stretch>
            <a:fillRect/>
          </a:stretch>
        </p:blipFill>
        <p:spPr bwMode="auto">
          <a:xfrm>
            <a:off x="5046709" y="1524888"/>
            <a:ext cx="3372725" cy="22765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Contents</a:t>
            </a:r>
            <a:endParaRPr lang="en-US" sz="2700" b="1" cap="all" dirty="0">
              <a:solidFill>
                <a:schemeClr val="bg1"/>
              </a:solidFill>
              <a:latin typeface="Arial" pitchFamily="34" charset="0"/>
              <a:cs typeface="Arial" pitchFamily="34" charset="0"/>
            </a:endParaRPr>
          </a:p>
        </p:txBody>
      </p:sp>
      <p:sp>
        <p:nvSpPr>
          <p:cNvPr id="5" name="Text Box 3"/>
          <p:cNvSpPr txBox="1">
            <a:spLocks noChangeArrowheads="1"/>
          </p:cNvSpPr>
          <p:nvPr/>
        </p:nvSpPr>
        <p:spPr bwMode="auto">
          <a:xfrm>
            <a:off x="1332521" y="2417814"/>
            <a:ext cx="5675313" cy="366713"/>
          </a:xfrm>
          <a:prstGeom prst="rect">
            <a:avLst/>
          </a:prstGeom>
          <a:noFill/>
          <a:ln w="9525">
            <a:noFill/>
            <a:miter lim="800000"/>
            <a:headEnd/>
            <a:tailEnd/>
          </a:ln>
          <a:effectLst>
            <a:prstShdw prst="shdw17" dist="17961" dir="2700000">
              <a:schemeClr val="accent1">
                <a:gamma/>
                <a:shade val="60000"/>
                <a:invGamma/>
              </a:schemeClr>
            </a:prstShdw>
          </a:effectLst>
        </p:spPr>
        <p:txBody>
          <a:bodyPr>
            <a:spAutoFit/>
          </a:bodyPr>
          <a:lstStyle/>
          <a:p>
            <a:pPr>
              <a:spcBef>
                <a:spcPct val="50000"/>
              </a:spcBef>
              <a:defRPr/>
            </a:pPr>
            <a:endParaRPr lang="en-US" sz="1800" dirty="0">
              <a:latin typeface="Arial" pitchFamily="34" charset="0"/>
              <a:cs typeface="Arial" pitchFamily="34" charset="0"/>
            </a:endParaRPr>
          </a:p>
        </p:txBody>
      </p:sp>
      <p:sp>
        <p:nvSpPr>
          <p:cNvPr id="6" name="AutoShape 4"/>
          <p:cNvSpPr>
            <a:spLocks noChangeArrowheads="1"/>
          </p:cNvSpPr>
          <p:nvPr/>
        </p:nvSpPr>
        <p:spPr bwMode="auto">
          <a:xfrm>
            <a:off x="1151546" y="2473377"/>
            <a:ext cx="6873875" cy="476250"/>
          </a:xfrm>
          <a:prstGeom prst="roundRect">
            <a:avLst>
              <a:gd name="adj" fmla="val 16667"/>
            </a:avLst>
          </a:prstGeom>
          <a:solidFill>
            <a:srgbClr val="FF8C00">
              <a:alpha val="10000"/>
            </a:srgbClr>
          </a:solidFill>
          <a:ln w="12700">
            <a:solidFill>
              <a:srgbClr val="FF8C00"/>
            </a:solidFill>
            <a:round/>
            <a:headEnd/>
            <a:tailEnd/>
          </a:ln>
        </p:spPr>
        <p:txBody>
          <a:bodyPr wrap="none" anchor="ctr"/>
          <a:lstStyle/>
          <a:p>
            <a:pPr algn="ctr"/>
            <a:r>
              <a:rPr lang="en-US" sz="2500" b="1" dirty="0" smtClean="0">
                <a:solidFill>
                  <a:srgbClr val="B3B3B3"/>
                </a:solidFill>
                <a:latin typeface="Arial" pitchFamily="34" charset="0"/>
                <a:cs typeface="Arial" pitchFamily="34" charset="0"/>
              </a:rPr>
              <a:t>Staying Safe Online</a:t>
            </a:r>
            <a:endParaRPr lang="en-US" sz="2500" b="1" dirty="0">
              <a:solidFill>
                <a:srgbClr val="B3B3B3"/>
              </a:solidFill>
              <a:latin typeface="Arial" pitchFamily="34" charset="0"/>
              <a:cs typeface="Arial" pitchFamily="34" charset="0"/>
            </a:endParaRPr>
          </a:p>
        </p:txBody>
      </p:sp>
      <p:sp>
        <p:nvSpPr>
          <p:cNvPr id="7" name="AutoShape 5"/>
          <p:cNvSpPr>
            <a:spLocks noChangeArrowheads="1"/>
          </p:cNvSpPr>
          <p:nvPr/>
        </p:nvSpPr>
        <p:spPr bwMode="auto">
          <a:xfrm>
            <a:off x="1151546" y="2479727"/>
            <a:ext cx="576263"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dirty="0">
                <a:solidFill>
                  <a:schemeClr val="bg1"/>
                </a:solidFill>
                <a:latin typeface="Arial" pitchFamily="34" charset="0"/>
                <a:cs typeface="Arial" pitchFamily="34" charset="0"/>
              </a:rPr>
              <a:t>I.</a:t>
            </a:r>
          </a:p>
        </p:txBody>
      </p:sp>
      <p:sp>
        <p:nvSpPr>
          <p:cNvPr id="8" name="Line 6"/>
          <p:cNvSpPr>
            <a:spLocks noChangeShapeType="1"/>
          </p:cNvSpPr>
          <p:nvPr/>
        </p:nvSpPr>
        <p:spPr bwMode="auto">
          <a:xfrm>
            <a:off x="8022246" y="2725789"/>
            <a:ext cx="1119188"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9" name="Line 7"/>
          <p:cNvSpPr>
            <a:spLocks noChangeShapeType="1"/>
          </p:cNvSpPr>
          <p:nvPr/>
        </p:nvSpPr>
        <p:spPr bwMode="auto">
          <a:xfrm>
            <a:off x="-2567" y="2725789"/>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0" name="AutoShape 8"/>
          <p:cNvSpPr>
            <a:spLocks noChangeArrowheads="1"/>
          </p:cNvSpPr>
          <p:nvPr/>
        </p:nvSpPr>
        <p:spPr bwMode="auto">
          <a:xfrm>
            <a:off x="1151546" y="3256014"/>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smtClean="0">
                <a:solidFill>
                  <a:srgbClr val="B3B3B3"/>
                </a:solidFill>
                <a:latin typeface="Arial" pitchFamily="34" charset="0"/>
                <a:cs typeface="Arial" pitchFamily="34" charset="0"/>
              </a:rPr>
              <a:t>Social Networking</a:t>
            </a:r>
          </a:p>
        </p:txBody>
      </p:sp>
      <p:sp>
        <p:nvSpPr>
          <p:cNvPr id="11" name="AutoShape 9"/>
          <p:cNvSpPr>
            <a:spLocks noChangeArrowheads="1"/>
          </p:cNvSpPr>
          <p:nvPr/>
        </p:nvSpPr>
        <p:spPr bwMode="auto">
          <a:xfrm>
            <a:off x="1151546" y="3262364"/>
            <a:ext cx="576263"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a:solidFill>
                  <a:schemeClr val="bg1"/>
                </a:solidFill>
                <a:latin typeface="Arial" pitchFamily="34" charset="0"/>
                <a:cs typeface="Arial" pitchFamily="34" charset="0"/>
              </a:rPr>
              <a:t>II.</a:t>
            </a:r>
          </a:p>
        </p:txBody>
      </p:sp>
      <p:sp>
        <p:nvSpPr>
          <p:cNvPr id="12" name="Line 10"/>
          <p:cNvSpPr>
            <a:spLocks noChangeShapeType="1"/>
          </p:cNvSpPr>
          <p:nvPr/>
        </p:nvSpPr>
        <p:spPr bwMode="auto">
          <a:xfrm>
            <a:off x="8022246" y="3508427"/>
            <a:ext cx="1119188"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3" name="Line 11"/>
          <p:cNvSpPr>
            <a:spLocks noChangeShapeType="1"/>
          </p:cNvSpPr>
          <p:nvPr/>
        </p:nvSpPr>
        <p:spPr bwMode="auto">
          <a:xfrm>
            <a:off x="-2567" y="3508427"/>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4" name="AutoShape 12"/>
          <p:cNvSpPr>
            <a:spLocks noChangeArrowheads="1"/>
          </p:cNvSpPr>
          <p:nvPr/>
        </p:nvSpPr>
        <p:spPr bwMode="auto">
          <a:xfrm>
            <a:off x="1146784" y="4043414"/>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err="1" smtClean="0">
                <a:solidFill>
                  <a:srgbClr val="B3B3B3"/>
                </a:solidFill>
                <a:latin typeface="Arial" pitchFamily="34" charset="0"/>
                <a:cs typeface="Arial" pitchFamily="34" charset="0"/>
              </a:rPr>
              <a:t>Cyberbullying</a:t>
            </a:r>
            <a:endParaRPr lang="en-US" sz="2500" b="1" dirty="0" smtClean="0">
              <a:solidFill>
                <a:srgbClr val="B3B3B3"/>
              </a:solidFill>
              <a:latin typeface="Arial" pitchFamily="34" charset="0"/>
              <a:cs typeface="Arial" pitchFamily="34" charset="0"/>
            </a:endParaRPr>
          </a:p>
        </p:txBody>
      </p:sp>
      <p:sp>
        <p:nvSpPr>
          <p:cNvPr id="15" name="AutoShape 13"/>
          <p:cNvSpPr>
            <a:spLocks noChangeArrowheads="1"/>
          </p:cNvSpPr>
          <p:nvPr/>
        </p:nvSpPr>
        <p:spPr bwMode="auto">
          <a:xfrm>
            <a:off x="1146784" y="4049764"/>
            <a:ext cx="576262"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a:solidFill>
                  <a:schemeClr val="bg1"/>
                </a:solidFill>
                <a:latin typeface="Arial" pitchFamily="34" charset="0"/>
                <a:cs typeface="Arial" pitchFamily="34" charset="0"/>
              </a:rPr>
              <a:t>III.</a:t>
            </a:r>
          </a:p>
        </p:txBody>
      </p:sp>
      <p:sp>
        <p:nvSpPr>
          <p:cNvPr id="16" name="Line 14"/>
          <p:cNvSpPr>
            <a:spLocks noChangeShapeType="1"/>
          </p:cNvSpPr>
          <p:nvPr/>
        </p:nvSpPr>
        <p:spPr bwMode="auto">
          <a:xfrm>
            <a:off x="8026030" y="4295827"/>
            <a:ext cx="1119187"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7" name="Line 15"/>
          <p:cNvSpPr>
            <a:spLocks noChangeShapeType="1"/>
          </p:cNvSpPr>
          <p:nvPr/>
        </p:nvSpPr>
        <p:spPr bwMode="auto">
          <a:xfrm>
            <a:off x="1217" y="4295827"/>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18" name="AutoShape 12"/>
          <p:cNvSpPr>
            <a:spLocks noChangeArrowheads="1"/>
          </p:cNvSpPr>
          <p:nvPr/>
        </p:nvSpPr>
        <p:spPr bwMode="auto">
          <a:xfrm>
            <a:off x="1143000" y="4876800"/>
            <a:ext cx="6873875" cy="476250"/>
          </a:xfrm>
          <a:prstGeom prst="roundRect">
            <a:avLst>
              <a:gd name="adj" fmla="val 16667"/>
            </a:avLst>
          </a:prstGeom>
          <a:solidFill>
            <a:srgbClr val="FF8C00">
              <a:alpha val="10000"/>
            </a:srgbClr>
          </a:solidFill>
          <a:ln w="12700" algn="ctr">
            <a:solidFill>
              <a:srgbClr val="FF8C00"/>
            </a:solidFill>
            <a:round/>
            <a:headEnd/>
            <a:tailEnd/>
          </a:ln>
        </p:spPr>
        <p:txBody>
          <a:bodyPr wrap="none" anchor="ctr"/>
          <a:lstStyle/>
          <a:p>
            <a:pPr algn="ctr"/>
            <a:r>
              <a:rPr lang="en-US" sz="2500" b="1" dirty="0" smtClean="0">
                <a:latin typeface="Arial" pitchFamily="34" charset="0"/>
                <a:cs typeface="Arial" pitchFamily="34" charset="0"/>
              </a:rPr>
              <a:t>Solutions and Strategies</a:t>
            </a:r>
          </a:p>
        </p:txBody>
      </p:sp>
      <p:sp>
        <p:nvSpPr>
          <p:cNvPr id="19" name="AutoShape 13"/>
          <p:cNvSpPr>
            <a:spLocks noChangeArrowheads="1"/>
          </p:cNvSpPr>
          <p:nvPr/>
        </p:nvSpPr>
        <p:spPr bwMode="auto">
          <a:xfrm>
            <a:off x="1143000" y="4883150"/>
            <a:ext cx="576262" cy="476250"/>
          </a:xfrm>
          <a:prstGeom prst="roundRect">
            <a:avLst>
              <a:gd name="adj" fmla="val 16667"/>
            </a:avLst>
          </a:prstGeom>
          <a:solidFill>
            <a:srgbClr val="FF8C00"/>
          </a:solidFill>
          <a:ln w="12700">
            <a:solidFill>
              <a:srgbClr val="FF8C00"/>
            </a:solidFill>
            <a:round/>
            <a:headEnd/>
            <a:tailEnd/>
          </a:ln>
        </p:spPr>
        <p:txBody>
          <a:bodyPr wrap="none" anchor="ctr"/>
          <a:lstStyle/>
          <a:p>
            <a:pPr algn="ctr"/>
            <a:r>
              <a:rPr lang="en-US" sz="2500" b="1" i="1" dirty="0" smtClean="0">
                <a:solidFill>
                  <a:schemeClr val="bg1"/>
                </a:solidFill>
                <a:latin typeface="Arial" pitchFamily="34" charset="0"/>
                <a:cs typeface="Arial" pitchFamily="34" charset="0"/>
              </a:rPr>
              <a:t>IV.</a:t>
            </a:r>
            <a:endParaRPr lang="en-US" sz="2500" b="1" i="1" dirty="0">
              <a:solidFill>
                <a:schemeClr val="bg1"/>
              </a:solidFill>
              <a:latin typeface="Arial" pitchFamily="34" charset="0"/>
              <a:cs typeface="Arial" pitchFamily="34" charset="0"/>
            </a:endParaRPr>
          </a:p>
        </p:txBody>
      </p:sp>
      <p:sp>
        <p:nvSpPr>
          <p:cNvPr id="20" name="Line 14"/>
          <p:cNvSpPr>
            <a:spLocks noChangeShapeType="1"/>
          </p:cNvSpPr>
          <p:nvPr/>
        </p:nvSpPr>
        <p:spPr bwMode="auto">
          <a:xfrm>
            <a:off x="8022246" y="5129213"/>
            <a:ext cx="1119187"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
        <p:nvSpPr>
          <p:cNvPr id="21" name="Line 15"/>
          <p:cNvSpPr>
            <a:spLocks noChangeShapeType="1"/>
          </p:cNvSpPr>
          <p:nvPr/>
        </p:nvSpPr>
        <p:spPr bwMode="auto">
          <a:xfrm>
            <a:off x="-2567" y="5129213"/>
            <a:ext cx="1154113" cy="0"/>
          </a:xfrm>
          <a:prstGeom prst="line">
            <a:avLst/>
          </a:prstGeom>
          <a:noFill/>
          <a:ln w="19050">
            <a:solidFill>
              <a:srgbClr val="FF8C00"/>
            </a:solidFill>
            <a:round/>
            <a:headEnd/>
            <a:tailEnd/>
          </a:ln>
        </p:spPr>
        <p:txBody>
          <a:bodyPr/>
          <a:lstStyle/>
          <a:p>
            <a:endParaRPr lang="en-US">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9699"/>
            <a:ext cx="5542452" cy="507831"/>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Strategies</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8" y="1448010"/>
            <a:ext cx="3879958" cy="4834071"/>
          </a:xfrm>
          <a:prstGeom prst="rect">
            <a:avLst/>
          </a:prstGeom>
        </p:spPr>
        <p:txBody>
          <a:bodyPr vert="horz" lIns="91440" tIns="45720" rIns="91440" bIns="45720" rtlCol="0">
            <a:normAutofit/>
          </a:bodyPr>
          <a:lstStyle/>
          <a:p>
            <a:pPr marL="457200" indent="-457200"/>
            <a:r>
              <a:rPr lang="en-US" sz="3200" b="1" dirty="0" smtClean="0">
                <a:latin typeface="Frutiger 55 Roman" pitchFamily="34" charset="0"/>
              </a:rPr>
              <a:t>Teamwork</a:t>
            </a:r>
          </a:p>
          <a:p>
            <a:pPr marL="457200" indent="-457200"/>
            <a:endParaRPr lang="en-US" sz="2400" dirty="0" smtClean="0">
              <a:latin typeface="Frutiger 55 Roman" pitchFamily="34" charset="0"/>
            </a:endParaRPr>
          </a:p>
          <a:p>
            <a:pPr marL="457200" indent="-457200">
              <a:spcAft>
                <a:spcPts val="1200"/>
              </a:spcAft>
              <a:buFont typeface="Arial"/>
              <a:buChar char="•"/>
            </a:pPr>
            <a:r>
              <a:rPr lang="en-US" sz="2400" dirty="0" smtClean="0">
                <a:latin typeface="Frutiger 55 Roman" pitchFamily="34" charset="0"/>
              </a:rPr>
              <a:t>Help your parents</a:t>
            </a:r>
          </a:p>
          <a:p>
            <a:pPr marL="457200" indent="-457200">
              <a:spcAft>
                <a:spcPts val="1200"/>
              </a:spcAft>
              <a:buFont typeface="Arial"/>
              <a:buChar char="•"/>
            </a:pPr>
            <a:r>
              <a:rPr lang="en-US" sz="2400" dirty="0" smtClean="0">
                <a:latin typeface="Frutiger 55 Roman" pitchFamily="34" charset="0"/>
              </a:rPr>
              <a:t>Help each other</a:t>
            </a:r>
          </a:p>
          <a:p>
            <a:pPr marL="457200" indent="-457200">
              <a:spcAft>
                <a:spcPts val="1200"/>
              </a:spcAft>
              <a:buFont typeface="Arial"/>
              <a:buChar char="•"/>
            </a:pPr>
            <a:r>
              <a:rPr lang="en-US" sz="2400" dirty="0" smtClean="0">
                <a:latin typeface="Frutiger 55 Roman" pitchFamily="34" charset="0"/>
              </a:rPr>
              <a:t>Communicate</a:t>
            </a:r>
          </a:p>
          <a:p>
            <a:pPr marL="457200" indent="-457200">
              <a:spcAft>
                <a:spcPts val="1200"/>
              </a:spcAft>
              <a:buFont typeface="Arial"/>
              <a:buChar char="•"/>
            </a:pPr>
            <a:r>
              <a:rPr lang="en-US" sz="2400" dirty="0" smtClean="0">
                <a:latin typeface="Frutiger 55 Roman" pitchFamily="34" charset="0"/>
              </a:rPr>
              <a:t>Cooperate</a:t>
            </a:r>
          </a:p>
          <a:p>
            <a:pPr marL="457200" indent="-457200">
              <a:spcAft>
                <a:spcPts val="1200"/>
              </a:spcAft>
              <a:buFont typeface="Arial"/>
              <a:buChar char="•"/>
            </a:pPr>
            <a:r>
              <a:rPr lang="en-US" sz="2400" dirty="0" smtClean="0">
                <a:latin typeface="Frutiger 55 Roman" pitchFamily="34" charset="0"/>
              </a:rPr>
              <a:t>Know when to unplug</a:t>
            </a:r>
          </a:p>
        </p:txBody>
      </p:sp>
      <p:pic>
        <p:nvPicPr>
          <p:cNvPr id="6" name="Picture 5" descr="futuristic_computer.jpg"/>
          <p:cNvPicPr>
            <a:picLocks noChangeAspect="1"/>
          </p:cNvPicPr>
          <p:nvPr/>
        </p:nvPicPr>
        <p:blipFill>
          <a:blip r:embed="rId4"/>
          <a:stretch>
            <a:fillRect/>
          </a:stretch>
        </p:blipFill>
        <p:spPr bwMode="auto">
          <a:xfrm>
            <a:off x="5036234" y="1524888"/>
            <a:ext cx="3451708" cy="35667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TextBox 6"/>
          <p:cNvSpPr txBox="1"/>
          <p:nvPr/>
        </p:nvSpPr>
        <p:spPr>
          <a:xfrm>
            <a:off x="1" y="2290285"/>
            <a:ext cx="9144000" cy="923330"/>
          </a:xfrm>
          <a:prstGeom prst="rect">
            <a:avLst/>
          </a:prstGeom>
          <a:noFill/>
        </p:spPr>
        <p:txBody>
          <a:bodyPr wrap="square" rtlCol="0">
            <a:spAutoFit/>
          </a:bodyPr>
          <a:lstStyle/>
          <a:p>
            <a:pPr algn="ctr"/>
            <a:r>
              <a:rPr lang="en-US" sz="5400" b="1" dirty="0" smtClean="0">
                <a:solidFill>
                  <a:schemeClr val="bg1"/>
                </a:solidFill>
                <a:latin typeface="Arial" pitchFamily="34" charset="0"/>
                <a:cs typeface="Arial" pitchFamily="34" charset="0"/>
              </a:rPr>
              <a:t>Questions?</a:t>
            </a:r>
          </a:p>
        </p:txBody>
      </p:sp>
      <p:pic>
        <p:nvPicPr>
          <p:cNvPr id="8" name="Picture 7" descr="IS_Logo.eps"/>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a:off x="6349828" y="5964961"/>
            <a:ext cx="2401022" cy="59013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9699"/>
            <a:ext cx="5542452" cy="507831"/>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Staying safe online</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491951" y="1448010"/>
            <a:ext cx="4484765" cy="4834071"/>
          </a:xfrm>
          <a:prstGeom prst="rect">
            <a:avLst/>
          </a:prstGeom>
        </p:spPr>
        <p:txBody>
          <a:bodyPr vert="horz" lIns="91440" tIns="45720" rIns="91440" bIns="45720" rtlCol="0">
            <a:normAutofit/>
          </a:bodyPr>
          <a:lstStyle/>
          <a:p>
            <a:pPr marL="457200" indent="-457200">
              <a:spcAft>
                <a:spcPts val="1200"/>
              </a:spcAft>
            </a:pPr>
            <a:r>
              <a:rPr lang="en-US" sz="2600" b="1" dirty="0" smtClean="0">
                <a:latin typeface="Frutiger 55 Roman" pitchFamily="34" charset="0"/>
              </a:rPr>
              <a:t>Guard Your Information</a:t>
            </a:r>
            <a:endParaRPr lang="en-US" sz="2600" dirty="0" smtClean="0">
              <a:latin typeface="Frutiger 55 Roman" pitchFamily="34" charset="0"/>
            </a:endParaRPr>
          </a:p>
          <a:p>
            <a:pPr marL="457200" indent="-457200">
              <a:spcAft>
                <a:spcPts val="1200"/>
              </a:spcAft>
              <a:buFont typeface="Arial"/>
              <a:buChar char="•"/>
            </a:pPr>
            <a:r>
              <a:rPr lang="en-US" sz="2400" dirty="0" smtClean="0">
                <a:latin typeface="Frutiger 55 Roman" pitchFamily="34" charset="0"/>
              </a:rPr>
              <a:t>Address</a:t>
            </a:r>
          </a:p>
          <a:p>
            <a:pPr marL="457200" indent="-457200">
              <a:spcAft>
                <a:spcPts val="1200"/>
              </a:spcAft>
              <a:buFont typeface="Arial"/>
              <a:buChar char="•"/>
            </a:pPr>
            <a:r>
              <a:rPr lang="en-US" sz="2400" dirty="0" smtClean="0">
                <a:latin typeface="Frutiger 55 Roman" pitchFamily="34" charset="0"/>
              </a:rPr>
              <a:t>Phone number</a:t>
            </a:r>
          </a:p>
          <a:p>
            <a:pPr marL="457200" indent="-457200">
              <a:spcAft>
                <a:spcPts val="1200"/>
              </a:spcAft>
              <a:buFont typeface="Arial"/>
              <a:buChar char="•"/>
            </a:pPr>
            <a:r>
              <a:rPr lang="en-US" sz="2400" dirty="0" smtClean="0">
                <a:latin typeface="Frutiger 55 Roman" pitchFamily="34" charset="0"/>
              </a:rPr>
              <a:t>School</a:t>
            </a:r>
          </a:p>
          <a:p>
            <a:pPr marL="457200" indent="-457200">
              <a:spcAft>
                <a:spcPts val="1200"/>
              </a:spcAft>
              <a:buFont typeface="Arial"/>
              <a:buChar char="•"/>
            </a:pPr>
            <a:r>
              <a:rPr lang="en-US" sz="2400" dirty="0" smtClean="0">
                <a:latin typeface="Frutiger 55 Roman" pitchFamily="34" charset="0"/>
              </a:rPr>
              <a:t>City</a:t>
            </a:r>
          </a:p>
          <a:p>
            <a:pPr marL="457200" indent="-457200">
              <a:spcAft>
                <a:spcPts val="1200"/>
              </a:spcAft>
              <a:buFont typeface="Arial"/>
              <a:buChar char="•"/>
            </a:pPr>
            <a:r>
              <a:rPr lang="en-US" sz="2400" dirty="0" smtClean="0">
                <a:latin typeface="Frutiger 55 Roman" pitchFamily="34" charset="0"/>
              </a:rPr>
              <a:t>Sports teams</a:t>
            </a:r>
          </a:p>
          <a:p>
            <a:pPr marL="457200" indent="-457200">
              <a:spcAft>
                <a:spcPts val="1200"/>
              </a:spcAft>
              <a:buFont typeface="Arial"/>
              <a:buChar char="•"/>
            </a:pPr>
            <a:r>
              <a:rPr lang="en-US" sz="2400" dirty="0" smtClean="0">
                <a:latin typeface="Frutiger 55 Roman" pitchFamily="34" charset="0"/>
              </a:rPr>
              <a:t>Parent’s workplace</a:t>
            </a:r>
          </a:p>
          <a:p>
            <a:pPr marL="457200" indent="-457200">
              <a:spcAft>
                <a:spcPts val="1200"/>
              </a:spcAft>
              <a:buFont typeface="Arial"/>
              <a:buChar char="•"/>
            </a:pPr>
            <a:r>
              <a:rPr lang="en-US" sz="2400" dirty="0" smtClean="0">
                <a:latin typeface="Frutiger 55 Roman" pitchFamily="34" charset="0"/>
              </a:rPr>
              <a:t>Passwords</a:t>
            </a:r>
          </a:p>
          <a:p>
            <a:pPr marL="457200" indent="-457200">
              <a:spcAft>
                <a:spcPts val="1200"/>
              </a:spcAft>
              <a:buFont typeface="Arial"/>
              <a:buChar char="•"/>
            </a:pPr>
            <a:endParaRPr lang="en-US" sz="2000" dirty="0" smtClean="0">
              <a:latin typeface="Frutiger 55 Roman" pitchFamily="34" charset="0"/>
            </a:endParaRPr>
          </a:p>
        </p:txBody>
      </p:sp>
      <p:pic>
        <p:nvPicPr>
          <p:cNvPr id="6" name="Picture 5" descr="futuristic_computer.jpg"/>
          <p:cNvPicPr>
            <a:picLocks noChangeAspect="1"/>
          </p:cNvPicPr>
          <p:nvPr/>
        </p:nvPicPr>
        <p:blipFill>
          <a:blip r:embed="rId4"/>
          <a:stretch>
            <a:fillRect/>
          </a:stretch>
        </p:blipFill>
        <p:spPr bwMode="auto">
          <a:xfrm>
            <a:off x="5366159" y="1448010"/>
            <a:ext cx="3263303" cy="232782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9699"/>
            <a:ext cx="5542452" cy="507831"/>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Staying safe online</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491951" y="1448010"/>
            <a:ext cx="4484765" cy="4834071"/>
          </a:xfrm>
          <a:prstGeom prst="rect">
            <a:avLst/>
          </a:prstGeom>
        </p:spPr>
        <p:txBody>
          <a:bodyPr vert="horz" lIns="91440" tIns="45720" rIns="91440" bIns="45720" rtlCol="0">
            <a:normAutofit/>
          </a:bodyPr>
          <a:lstStyle/>
          <a:p>
            <a:pPr marL="457200" indent="-457200">
              <a:spcAft>
                <a:spcPts val="1200"/>
              </a:spcAft>
            </a:pPr>
            <a:r>
              <a:rPr lang="en-US" sz="2600" b="1" dirty="0" smtClean="0">
                <a:latin typeface="Frutiger 55 Roman" pitchFamily="34" charset="0"/>
              </a:rPr>
              <a:t>Limit Time Online</a:t>
            </a:r>
            <a:endParaRPr lang="en-US" sz="2600" dirty="0" smtClean="0">
              <a:latin typeface="Frutiger 55 Roman" pitchFamily="34" charset="0"/>
            </a:endParaRPr>
          </a:p>
          <a:p>
            <a:pPr marL="457200" indent="-457200">
              <a:spcAft>
                <a:spcPts val="1200"/>
              </a:spcAft>
              <a:buFont typeface="Arial"/>
              <a:buChar char="•"/>
            </a:pPr>
            <a:r>
              <a:rPr lang="en-US" sz="2400" dirty="0" smtClean="0">
                <a:latin typeface="Frutiger 55 Roman" pitchFamily="34" charset="0"/>
              </a:rPr>
              <a:t>Unplug and play</a:t>
            </a:r>
          </a:p>
          <a:p>
            <a:pPr marL="457200" indent="-457200">
              <a:spcAft>
                <a:spcPts val="1200"/>
              </a:spcAft>
              <a:buFont typeface="Arial"/>
              <a:buChar char="•"/>
            </a:pPr>
            <a:r>
              <a:rPr lang="en-US" sz="2400" dirty="0" smtClean="0">
                <a:latin typeface="Frutiger 55 Roman" pitchFamily="34" charset="0"/>
              </a:rPr>
              <a:t>Take time for family</a:t>
            </a:r>
          </a:p>
          <a:p>
            <a:pPr marL="457200" indent="-457200">
              <a:spcAft>
                <a:spcPts val="1200"/>
              </a:spcAft>
              <a:buFont typeface="Arial"/>
              <a:buChar char="•"/>
            </a:pPr>
            <a:r>
              <a:rPr lang="en-US" sz="2400" dirty="0" smtClean="0">
                <a:latin typeface="Frutiger 55 Roman" pitchFamily="34" charset="0"/>
              </a:rPr>
              <a:t>Face-to-face time with friends</a:t>
            </a:r>
          </a:p>
          <a:p>
            <a:pPr marL="457200" indent="-457200">
              <a:spcAft>
                <a:spcPts val="1200"/>
              </a:spcAft>
              <a:buFont typeface="Arial"/>
              <a:buChar char="•"/>
            </a:pPr>
            <a:r>
              <a:rPr lang="en-US" sz="2400" dirty="0" smtClean="0">
                <a:latin typeface="Frutiger 55 Roman" pitchFamily="34" charset="0"/>
              </a:rPr>
              <a:t>No substitute for real exercise and sports</a:t>
            </a:r>
          </a:p>
          <a:p>
            <a:pPr marL="457200" indent="-457200">
              <a:spcAft>
                <a:spcPts val="1200"/>
              </a:spcAft>
              <a:buFont typeface="Arial"/>
              <a:buChar char="•"/>
            </a:pPr>
            <a:endParaRPr lang="en-US" sz="2000" dirty="0" smtClean="0">
              <a:latin typeface="Frutiger 55 Roman" pitchFamily="34" charset="0"/>
            </a:endParaRPr>
          </a:p>
        </p:txBody>
      </p:sp>
      <p:pic>
        <p:nvPicPr>
          <p:cNvPr id="6" name="Picture 5" descr="futuristic_computer.jpg"/>
          <p:cNvPicPr>
            <a:picLocks noChangeAspect="1"/>
          </p:cNvPicPr>
          <p:nvPr/>
        </p:nvPicPr>
        <p:blipFill>
          <a:blip r:embed="rId4"/>
          <a:stretch>
            <a:fillRect/>
          </a:stretch>
        </p:blipFill>
        <p:spPr bwMode="auto">
          <a:xfrm>
            <a:off x="5398857" y="1448010"/>
            <a:ext cx="2670977" cy="289991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Staying safe online</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9" y="1448010"/>
            <a:ext cx="4485072" cy="4834071"/>
          </a:xfrm>
          <a:prstGeom prst="rect">
            <a:avLst/>
          </a:prstGeom>
        </p:spPr>
        <p:txBody>
          <a:bodyPr vert="horz" lIns="91440" tIns="45720" rIns="91440" bIns="45720" rtlCol="0">
            <a:normAutofit/>
          </a:bodyPr>
          <a:lstStyle/>
          <a:p>
            <a:pPr marL="457200" indent="-457200">
              <a:spcAft>
                <a:spcPts val="1200"/>
              </a:spcAft>
            </a:pPr>
            <a:r>
              <a:rPr lang="en-US" sz="3200" b="1" dirty="0" smtClean="0">
                <a:latin typeface="Frutiger 55 Roman" pitchFamily="34" charset="0"/>
              </a:rPr>
              <a:t>Friend or Foe?</a:t>
            </a:r>
          </a:p>
          <a:p>
            <a:pPr marL="457200" indent="-457200">
              <a:spcAft>
                <a:spcPts val="1200"/>
              </a:spcAft>
              <a:buFont typeface="Arial"/>
              <a:buChar char="•"/>
            </a:pPr>
            <a:r>
              <a:rPr lang="en-US" sz="2400" dirty="0" smtClean="0">
                <a:latin typeface="Frutiger 55 Roman" pitchFamily="34" charset="0"/>
              </a:rPr>
              <a:t>Seeing is not believing</a:t>
            </a:r>
          </a:p>
          <a:p>
            <a:pPr marL="457200" indent="-457200">
              <a:spcAft>
                <a:spcPts val="1200"/>
              </a:spcAft>
              <a:buFont typeface="Arial"/>
              <a:buChar char="•"/>
            </a:pPr>
            <a:r>
              <a:rPr lang="en-US" sz="2400" dirty="0" smtClean="0">
                <a:latin typeface="Frutiger 55 Roman" pitchFamily="34" charset="0"/>
              </a:rPr>
              <a:t>Never schedule offline meeting with “online only” friends</a:t>
            </a:r>
          </a:p>
          <a:p>
            <a:pPr marL="457200" indent="-457200">
              <a:spcAft>
                <a:spcPts val="1200"/>
              </a:spcAft>
              <a:buFont typeface="Arial"/>
              <a:buChar char="•"/>
            </a:pPr>
            <a:r>
              <a:rPr lang="en-US" sz="2400" dirty="0" smtClean="0">
                <a:latin typeface="Frutiger 55 Roman" pitchFamily="34" charset="0"/>
              </a:rPr>
              <a:t>Tell your parents if anyone tries to meet with you offline</a:t>
            </a:r>
          </a:p>
          <a:p>
            <a:pPr marL="228600" indent="-228600">
              <a:spcAft>
                <a:spcPts val="1200"/>
              </a:spcAft>
              <a:buFont typeface="Arial"/>
              <a:buChar char="•"/>
            </a:pPr>
            <a:endParaRPr lang="en-US" sz="2400" dirty="0" smtClean="0">
              <a:latin typeface="Frutiger 55 Roman" pitchFamily="34" charset="0"/>
            </a:endParaRPr>
          </a:p>
        </p:txBody>
      </p:sp>
      <p:pic>
        <p:nvPicPr>
          <p:cNvPr id="6" name="Picture 5" descr="futuristic_computer.jpg"/>
          <p:cNvPicPr>
            <a:picLocks noChangeAspect="1"/>
          </p:cNvPicPr>
          <p:nvPr/>
        </p:nvPicPr>
        <p:blipFill>
          <a:blip r:embed="rId4"/>
          <a:srcRect r="50190"/>
          <a:stretch>
            <a:fillRect/>
          </a:stretch>
        </p:blipFill>
        <p:spPr bwMode="auto">
          <a:xfrm>
            <a:off x="5896611" y="1448010"/>
            <a:ext cx="2476021" cy="2796150"/>
          </a:xfrm>
          <a:prstGeom prst="rect">
            <a:avLst/>
          </a:prstGeom>
          <a:noFill/>
          <a:ln w="9525">
            <a:noFill/>
            <a:miter lim="800000"/>
            <a:headEnd/>
            <a:tailEnd/>
          </a:ln>
        </p:spPr>
      </p:pic>
      <p:sp>
        <p:nvSpPr>
          <p:cNvPr id="5" name="TextBox 4"/>
          <p:cNvSpPr txBox="1"/>
          <p:nvPr/>
        </p:nvSpPr>
        <p:spPr>
          <a:xfrm>
            <a:off x="5896610" y="4254638"/>
            <a:ext cx="2476021" cy="323165"/>
          </a:xfrm>
          <a:prstGeom prst="rect">
            <a:avLst/>
          </a:prstGeom>
          <a:noFill/>
        </p:spPr>
        <p:txBody>
          <a:bodyPr wrap="square" rtlCol="0">
            <a:spAutoFit/>
          </a:bodyPr>
          <a:lstStyle/>
          <a:p>
            <a:r>
              <a:rPr lang="en-US" sz="1500" dirty="0" smtClean="0"/>
              <a:t>15-year-old girl on </a:t>
            </a:r>
            <a:r>
              <a:rPr lang="en-US" sz="1500" dirty="0" err="1" smtClean="0"/>
              <a:t>Facebook</a:t>
            </a:r>
            <a:endParaRPr lang="en-US" sz="15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Staying safe online</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9" y="1448010"/>
            <a:ext cx="4485072" cy="4834071"/>
          </a:xfrm>
          <a:prstGeom prst="rect">
            <a:avLst/>
          </a:prstGeom>
        </p:spPr>
        <p:txBody>
          <a:bodyPr vert="horz" lIns="91440" tIns="45720" rIns="91440" bIns="45720" rtlCol="0">
            <a:normAutofit/>
          </a:bodyPr>
          <a:lstStyle/>
          <a:p>
            <a:pPr marL="457200" indent="-457200">
              <a:spcAft>
                <a:spcPts val="1200"/>
              </a:spcAft>
            </a:pPr>
            <a:r>
              <a:rPr lang="en-US" sz="3200" b="1" dirty="0" smtClean="0">
                <a:latin typeface="Frutiger 55 Roman" pitchFamily="34" charset="0"/>
              </a:rPr>
              <a:t>Communicate</a:t>
            </a:r>
          </a:p>
          <a:p>
            <a:pPr marL="457200" indent="-457200">
              <a:spcAft>
                <a:spcPts val="1200"/>
              </a:spcAft>
              <a:buFont typeface="Arial"/>
              <a:buChar char="•"/>
            </a:pPr>
            <a:r>
              <a:rPr lang="en-US" sz="2400" dirty="0" smtClean="0">
                <a:latin typeface="Frutiger 55 Roman" pitchFamily="34" charset="0"/>
              </a:rPr>
              <a:t>Don’t bottle it up</a:t>
            </a:r>
          </a:p>
          <a:p>
            <a:pPr marL="457200" indent="-457200">
              <a:spcAft>
                <a:spcPts val="1200"/>
              </a:spcAft>
              <a:buFont typeface="Arial"/>
              <a:buChar char="•"/>
            </a:pPr>
            <a:r>
              <a:rPr lang="en-US" sz="2400" dirty="0" smtClean="0">
                <a:latin typeface="Frutiger 55 Roman" pitchFamily="34" charset="0"/>
              </a:rPr>
              <a:t>Ok to ask questions</a:t>
            </a:r>
          </a:p>
          <a:p>
            <a:pPr marL="457200" indent="-457200">
              <a:spcAft>
                <a:spcPts val="1200"/>
              </a:spcAft>
              <a:buFont typeface="Arial"/>
              <a:buChar char="•"/>
            </a:pPr>
            <a:r>
              <a:rPr lang="en-US" sz="2400" dirty="0" smtClean="0">
                <a:latin typeface="Frutiger 55 Roman" pitchFamily="34" charset="0"/>
              </a:rPr>
              <a:t>Stay away from “adults only” sections of the Internet</a:t>
            </a:r>
          </a:p>
          <a:p>
            <a:pPr marL="457200" indent="-457200">
              <a:spcAft>
                <a:spcPts val="1200"/>
              </a:spcAft>
              <a:buFont typeface="Arial"/>
              <a:buChar char="•"/>
            </a:pPr>
            <a:r>
              <a:rPr lang="en-US" sz="2400" dirty="0" smtClean="0">
                <a:latin typeface="Frutiger 55 Roman" pitchFamily="34" charset="0"/>
              </a:rPr>
              <a:t>Tell your parents about anything that makes you feel uncomfortable</a:t>
            </a:r>
          </a:p>
          <a:p>
            <a:pPr marL="228600" indent="-228600">
              <a:spcAft>
                <a:spcPts val="1200"/>
              </a:spcAft>
              <a:buFont typeface="Arial"/>
              <a:buChar char="•"/>
            </a:pPr>
            <a:endParaRPr lang="en-US" sz="2400" dirty="0" smtClean="0">
              <a:latin typeface="Frutiger 55 Roman" pitchFamily="34" charset="0"/>
            </a:endParaRPr>
          </a:p>
        </p:txBody>
      </p:sp>
      <p:pic>
        <p:nvPicPr>
          <p:cNvPr id="6" name="Picture 5" descr="futuristic_computer.jpg"/>
          <p:cNvPicPr>
            <a:picLocks noChangeAspect="1"/>
          </p:cNvPicPr>
          <p:nvPr/>
        </p:nvPicPr>
        <p:blipFill>
          <a:blip r:embed="rId4"/>
          <a:stretch>
            <a:fillRect/>
          </a:stretch>
        </p:blipFill>
        <p:spPr bwMode="auto">
          <a:xfrm>
            <a:off x="5510685" y="1448009"/>
            <a:ext cx="2955452" cy="30468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Staying safe online</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9" y="1448010"/>
            <a:ext cx="4485072" cy="4834071"/>
          </a:xfrm>
          <a:prstGeom prst="rect">
            <a:avLst/>
          </a:prstGeom>
        </p:spPr>
        <p:txBody>
          <a:bodyPr vert="horz" lIns="91440" tIns="45720" rIns="91440" bIns="45720" rtlCol="0">
            <a:normAutofit/>
          </a:bodyPr>
          <a:lstStyle/>
          <a:p>
            <a:pPr marL="457200" indent="-457200">
              <a:spcAft>
                <a:spcPts val="1200"/>
              </a:spcAft>
            </a:pPr>
            <a:r>
              <a:rPr lang="en-US" sz="3200" b="1" dirty="0" smtClean="0">
                <a:latin typeface="Frutiger 55 Roman" pitchFamily="34" charset="0"/>
              </a:rPr>
              <a:t>Webcam Safety</a:t>
            </a:r>
          </a:p>
          <a:p>
            <a:pPr marL="457200" indent="-457200">
              <a:spcAft>
                <a:spcPts val="1200"/>
              </a:spcAft>
              <a:buFont typeface="Arial"/>
              <a:buChar char="•"/>
            </a:pPr>
            <a:r>
              <a:rPr lang="en-US" sz="2400" dirty="0" smtClean="0">
                <a:latin typeface="Frutiger 55 Roman" pitchFamily="34" charset="0"/>
              </a:rPr>
              <a:t>Never do random chat</a:t>
            </a:r>
          </a:p>
          <a:p>
            <a:pPr marL="457200" indent="-457200">
              <a:spcAft>
                <a:spcPts val="1200"/>
              </a:spcAft>
              <a:buFont typeface="Arial"/>
              <a:buChar char="•"/>
            </a:pPr>
            <a:r>
              <a:rPr lang="en-US" sz="2400" dirty="0" smtClean="0">
                <a:latin typeface="Frutiger 55 Roman" pitchFamily="34" charset="0"/>
              </a:rPr>
              <a:t>Only chat with family and friends</a:t>
            </a:r>
          </a:p>
          <a:p>
            <a:pPr marL="457200" indent="-457200">
              <a:spcAft>
                <a:spcPts val="1200"/>
              </a:spcAft>
              <a:buFont typeface="Arial"/>
              <a:buChar char="•"/>
            </a:pPr>
            <a:r>
              <a:rPr lang="en-US" sz="2400" dirty="0" smtClean="0">
                <a:latin typeface="Frutiger 55 Roman" pitchFamily="34" charset="0"/>
              </a:rPr>
              <a:t>Never do anything on a webcam you wouldn’t want up on this screen</a:t>
            </a:r>
          </a:p>
          <a:p>
            <a:pPr marL="457200" indent="-457200">
              <a:spcAft>
                <a:spcPts val="1200"/>
              </a:spcAft>
              <a:buFont typeface="Arial"/>
              <a:buChar char="•"/>
            </a:pPr>
            <a:r>
              <a:rPr lang="en-US" sz="2400" dirty="0" smtClean="0">
                <a:latin typeface="Frutiger 55 Roman" pitchFamily="34" charset="0"/>
              </a:rPr>
              <a:t>Think before uploading video responses</a:t>
            </a:r>
          </a:p>
        </p:txBody>
      </p:sp>
      <p:pic>
        <p:nvPicPr>
          <p:cNvPr id="6" name="Picture 5" descr="futuristic_computer.jpg"/>
          <p:cNvPicPr>
            <a:picLocks noChangeAspect="1"/>
          </p:cNvPicPr>
          <p:nvPr/>
        </p:nvPicPr>
        <p:blipFill>
          <a:blip r:embed="rId4"/>
          <a:stretch>
            <a:fillRect/>
          </a:stretch>
        </p:blipFill>
        <p:spPr bwMode="auto">
          <a:xfrm>
            <a:off x="5510684" y="1448010"/>
            <a:ext cx="3329915" cy="23392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Staying safe online</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9" y="1448010"/>
            <a:ext cx="4485072" cy="4834071"/>
          </a:xfrm>
          <a:prstGeom prst="rect">
            <a:avLst/>
          </a:prstGeom>
        </p:spPr>
        <p:txBody>
          <a:bodyPr vert="horz" lIns="91440" tIns="45720" rIns="91440" bIns="45720" rtlCol="0">
            <a:normAutofit lnSpcReduction="10000"/>
          </a:bodyPr>
          <a:lstStyle/>
          <a:p>
            <a:pPr marL="457200" indent="-457200">
              <a:spcAft>
                <a:spcPts val="1200"/>
              </a:spcAft>
            </a:pPr>
            <a:r>
              <a:rPr lang="en-US" sz="3200" b="1" dirty="0" smtClean="0">
                <a:latin typeface="Frutiger 55 Roman" pitchFamily="34" charset="0"/>
              </a:rPr>
              <a:t>Time and a Place</a:t>
            </a:r>
          </a:p>
          <a:p>
            <a:pPr marL="457200" indent="-457200">
              <a:spcAft>
                <a:spcPts val="1200"/>
              </a:spcAft>
              <a:buFont typeface="Arial"/>
              <a:buChar char="•"/>
            </a:pPr>
            <a:r>
              <a:rPr lang="en-US" sz="2400" dirty="0" smtClean="0">
                <a:latin typeface="Frutiger 55 Roman" pitchFamily="34" charset="0"/>
              </a:rPr>
              <a:t>Carefully consider whether to use </a:t>
            </a:r>
            <a:r>
              <a:rPr lang="en-US" sz="2400" dirty="0" err="1" smtClean="0">
                <a:latin typeface="Frutiger 55 Roman" pitchFamily="34" charset="0"/>
              </a:rPr>
              <a:t>geolocation</a:t>
            </a:r>
            <a:r>
              <a:rPr lang="en-US" sz="2400" dirty="0" smtClean="0">
                <a:latin typeface="Frutiger 55 Roman" pitchFamily="34" charset="0"/>
              </a:rPr>
              <a:t> on social networks/games</a:t>
            </a:r>
          </a:p>
          <a:p>
            <a:pPr marL="457200" indent="-457200">
              <a:spcAft>
                <a:spcPts val="1200"/>
              </a:spcAft>
              <a:buFont typeface="Arial"/>
              <a:buChar char="•"/>
            </a:pPr>
            <a:r>
              <a:rPr lang="en-US" sz="2400" dirty="0" smtClean="0">
                <a:latin typeface="Frutiger 55 Roman" pitchFamily="34" charset="0"/>
              </a:rPr>
              <a:t>Never check in at school, church, or any place you visit regularly</a:t>
            </a:r>
          </a:p>
          <a:p>
            <a:pPr marL="457200" indent="-457200">
              <a:spcAft>
                <a:spcPts val="1200"/>
              </a:spcAft>
              <a:buFont typeface="Arial"/>
              <a:buChar char="•"/>
            </a:pPr>
            <a:r>
              <a:rPr lang="en-US" sz="2400" dirty="0" smtClean="0">
                <a:latin typeface="Frutiger 55 Roman" pitchFamily="34" charset="0"/>
              </a:rPr>
              <a:t>Check privacy settings</a:t>
            </a:r>
          </a:p>
          <a:p>
            <a:pPr marL="457200" indent="-457200">
              <a:spcAft>
                <a:spcPts val="1200"/>
              </a:spcAft>
              <a:buFont typeface="Arial"/>
              <a:buChar char="•"/>
            </a:pPr>
            <a:r>
              <a:rPr lang="en-US" sz="2400" dirty="0" smtClean="0">
                <a:latin typeface="Frutiger 55 Roman" pitchFamily="34" charset="0"/>
              </a:rPr>
              <a:t>Ask parents for permission before using any </a:t>
            </a:r>
            <a:r>
              <a:rPr lang="en-US" sz="2400" dirty="0" err="1" smtClean="0">
                <a:latin typeface="Frutiger 55 Roman" pitchFamily="34" charset="0"/>
              </a:rPr>
              <a:t>geolocation</a:t>
            </a:r>
            <a:endParaRPr lang="en-US" sz="2400" dirty="0" smtClean="0">
              <a:latin typeface="Frutiger 55 Roman" pitchFamily="34" charset="0"/>
            </a:endParaRPr>
          </a:p>
        </p:txBody>
      </p:sp>
      <p:pic>
        <p:nvPicPr>
          <p:cNvPr id="6" name="Picture 5" descr="futuristic_computer.jpg"/>
          <p:cNvPicPr>
            <a:picLocks noChangeAspect="1"/>
          </p:cNvPicPr>
          <p:nvPr/>
        </p:nvPicPr>
        <p:blipFill>
          <a:blip r:embed="rId4"/>
          <a:srcRect l="28286" t="24344"/>
          <a:stretch>
            <a:fillRect/>
          </a:stretch>
        </p:blipFill>
        <p:spPr bwMode="auto">
          <a:xfrm>
            <a:off x="5651718" y="1448010"/>
            <a:ext cx="3188881" cy="22427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442796" y="212005"/>
            <a:ext cx="5542452" cy="523220"/>
          </a:xfrm>
          <a:prstGeom prst="rect">
            <a:avLst/>
          </a:prstGeom>
          <a:noFill/>
        </p:spPr>
        <p:txBody>
          <a:bodyPr wrap="square" rtlCol="0" anchor="ctr">
            <a:spAutoFit/>
          </a:bodyPr>
          <a:lstStyle/>
          <a:p>
            <a:pPr algn="r"/>
            <a:r>
              <a:rPr lang="en-US" sz="2700" b="1" cap="all" dirty="0" smtClean="0">
                <a:solidFill>
                  <a:schemeClr val="bg1"/>
                </a:solidFill>
                <a:latin typeface="Arial" pitchFamily="34" charset="0"/>
                <a:cs typeface="Arial" pitchFamily="34" charset="0"/>
              </a:rPr>
              <a:t>Staying safe online</a:t>
            </a:r>
            <a:endParaRPr lang="en-US" sz="2700" b="1" cap="all" dirty="0">
              <a:solidFill>
                <a:schemeClr val="bg1"/>
              </a:solidFill>
              <a:latin typeface="Arial" pitchFamily="34" charset="0"/>
              <a:cs typeface="Arial" pitchFamily="34" charset="0"/>
            </a:endParaRPr>
          </a:p>
        </p:txBody>
      </p:sp>
      <p:sp>
        <p:nvSpPr>
          <p:cNvPr id="22" name="Rectangle 2"/>
          <p:cNvSpPr txBox="1">
            <a:spLocks noChangeArrowheads="1"/>
          </p:cNvSpPr>
          <p:nvPr/>
        </p:nvSpPr>
        <p:spPr>
          <a:xfrm>
            <a:off x="787859" y="1448010"/>
            <a:ext cx="4485072" cy="4834071"/>
          </a:xfrm>
          <a:prstGeom prst="rect">
            <a:avLst/>
          </a:prstGeom>
        </p:spPr>
        <p:txBody>
          <a:bodyPr vert="horz" lIns="91440" tIns="45720" rIns="91440" bIns="45720" rtlCol="0">
            <a:normAutofit/>
          </a:bodyPr>
          <a:lstStyle/>
          <a:p>
            <a:pPr marL="457200" indent="-457200">
              <a:spcAft>
                <a:spcPts val="1200"/>
              </a:spcAft>
            </a:pPr>
            <a:r>
              <a:rPr lang="en-US" sz="3200" b="1" dirty="0" smtClean="0">
                <a:latin typeface="Frutiger 55 Roman" pitchFamily="34" charset="0"/>
              </a:rPr>
              <a:t>Be “Scam Smart”</a:t>
            </a:r>
          </a:p>
          <a:p>
            <a:pPr marL="457200" indent="-457200">
              <a:spcAft>
                <a:spcPts val="1200"/>
              </a:spcAft>
              <a:buFont typeface="Arial"/>
              <a:buChar char="•"/>
            </a:pPr>
            <a:r>
              <a:rPr lang="en-US" sz="2400" dirty="0" smtClean="0">
                <a:latin typeface="Frutiger 55 Roman" pitchFamily="34" charset="0"/>
              </a:rPr>
              <a:t>Don’t open strange emails</a:t>
            </a:r>
          </a:p>
          <a:p>
            <a:pPr marL="457200" indent="-457200">
              <a:spcAft>
                <a:spcPts val="1200"/>
              </a:spcAft>
              <a:buFont typeface="Arial"/>
              <a:buChar char="•"/>
            </a:pPr>
            <a:r>
              <a:rPr lang="en-US" sz="2400" dirty="0" smtClean="0">
                <a:latin typeface="Frutiger 55 Roman" pitchFamily="34" charset="0"/>
              </a:rPr>
              <a:t>Beware “free” downloads</a:t>
            </a:r>
          </a:p>
          <a:p>
            <a:pPr marL="457200" indent="-457200">
              <a:spcAft>
                <a:spcPts val="1200"/>
              </a:spcAft>
              <a:buFont typeface="Arial"/>
              <a:buChar char="•"/>
            </a:pPr>
            <a:r>
              <a:rPr lang="en-US" sz="2400" dirty="0" smtClean="0">
                <a:latin typeface="Frutiger 55 Roman" pitchFamily="34" charset="0"/>
              </a:rPr>
              <a:t>Don’t use P2P</a:t>
            </a:r>
          </a:p>
          <a:p>
            <a:pPr marL="457200" indent="-457200">
              <a:spcAft>
                <a:spcPts val="1200"/>
              </a:spcAft>
              <a:buFont typeface="Arial"/>
              <a:buChar char="•"/>
            </a:pPr>
            <a:r>
              <a:rPr lang="en-US" sz="2400" dirty="0" smtClean="0">
                <a:latin typeface="Frutiger 55 Roman" pitchFamily="34" charset="0"/>
              </a:rPr>
              <a:t>Don’t be a pirate</a:t>
            </a:r>
          </a:p>
          <a:p>
            <a:pPr marL="228600" indent="-228600">
              <a:spcAft>
                <a:spcPts val="1200"/>
              </a:spcAft>
              <a:buFont typeface="Arial"/>
              <a:buChar char="•"/>
            </a:pPr>
            <a:endParaRPr lang="en-US" sz="2400" dirty="0" smtClean="0">
              <a:latin typeface="Frutiger 55 Roman" pitchFamily="34" charset="0"/>
            </a:endParaRPr>
          </a:p>
        </p:txBody>
      </p:sp>
      <p:pic>
        <p:nvPicPr>
          <p:cNvPr id="6" name="Picture 5" descr="futuristic_computer.jpg"/>
          <p:cNvPicPr>
            <a:picLocks noChangeAspect="1"/>
          </p:cNvPicPr>
          <p:nvPr/>
        </p:nvPicPr>
        <p:blipFill>
          <a:blip r:embed="rId4"/>
          <a:stretch>
            <a:fillRect/>
          </a:stretch>
        </p:blipFill>
        <p:spPr bwMode="auto">
          <a:xfrm>
            <a:off x="5510685" y="1749852"/>
            <a:ext cx="2955452" cy="24431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ISCOM Overview 201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ISCOM Overview 2010.potx</Template>
  <TotalTime>1077</TotalTime>
  <Words>1130</Words>
  <Application>Microsoft Office PowerPoint</Application>
  <PresentationFormat>On-screen Show (4:3)</PresentationFormat>
  <Paragraphs>197</Paragraphs>
  <Slides>27</Slides>
  <Notes>21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ISCOM Overview 2010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InternetSafety.com</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Stanley Holditch</dc:creator>
  <cp:lastModifiedBy>barnesk</cp:lastModifiedBy>
  <cp:revision>30</cp:revision>
  <cp:lastPrinted>2010-04-30T18:49:52Z</cp:lastPrinted>
  <dcterms:created xsi:type="dcterms:W3CDTF">2010-10-28T17:04:17Z</dcterms:created>
  <dcterms:modified xsi:type="dcterms:W3CDTF">2013-09-04T13:27:39Z</dcterms:modified>
</cp:coreProperties>
</file>